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0" r:id="rId3"/>
    <p:sldId id="271" r:id="rId4"/>
    <p:sldId id="272" r:id="rId5"/>
    <p:sldId id="257" r:id="rId6"/>
    <p:sldId id="262" r:id="rId7"/>
    <p:sldId id="273" r:id="rId8"/>
    <p:sldId id="274" r:id="rId9"/>
    <p:sldId id="258" r:id="rId10"/>
    <p:sldId id="275" r:id="rId11"/>
    <p:sldId id="276" r:id="rId12"/>
    <p:sldId id="277" r:id="rId13"/>
    <p:sldId id="278" r:id="rId14"/>
    <p:sldId id="279" r:id="rId15"/>
    <p:sldId id="284" r:id="rId16"/>
    <p:sldId id="283" r:id="rId17"/>
    <p:sldId id="281" r:id="rId18"/>
    <p:sldId id="293" r:id="rId19"/>
    <p:sldId id="294" r:id="rId20"/>
    <p:sldId id="292" r:id="rId21"/>
    <p:sldId id="291" r:id="rId22"/>
    <p:sldId id="290" r:id="rId23"/>
    <p:sldId id="289" r:id="rId24"/>
    <p:sldId id="288" r:id="rId25"/>
    <p:sldId id="287" r:id="rId26"/>
    <p:sldId id="286" r:id="rId27"/>
    <p:sldId id="295" r:id="rId28"/>
    <p:sldId id="298" r:id="rId29"/>
    <p:sldId id="297" r:id="rId30"/>
    <p:sldId id="296" r:id="rId31"/>
    <p:sldId id="285" r:id="rId32"/>
    <p:sldId id="302" r:id="rId33"/>
    <p:sldId id="299" r:id="rId34"/>
    <p:sldId id="300" r:id="rId35"/>
    <p:sldId id="308" r:id="rId36"/>
    <p:sldId id="301" r:id="rId37"/>
    <p:sldId id="303" r:id="rId38"/>
    <p:sldId id="304" r:id="rId39"/>
    <p:sldId id="306" r:id="rId40"/>
    <p:sldId id="307" r:id="rId41"/>
    <p:sldId id="315" r:id="rId42"/>
    <p:sldId id="305" r:id="rId43"/>
    <p:sldId id="309" r:id="rId44"/>
    <p:sldId id="310" r:id="rId45"/>
    <p:sldId id="311" r:id="rId46"/>
    <p:sldId id="312" r:id="rId47"/>
    <p:sldId id="313" r:id="rId48"/>
    <p:sldId id="314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8" r:id="rId57"/>
    <p:sldId id="323" r:id="rId58"/>
    <p:sldId id="329" r:id="rId59"/>
    <p:sldId id="324" r:id="rId60"/>
    <p:sldId id="325" r:id="rId61"/>
    <p:sldId id="326" r:id="rId62"/>
    <p:sldId id="327" r:id="rId63"/>
    <p:sldId id="330" r:id="rId64"/>
    <p:sldId id="331" r:id="rId65"/>
    <p:sldId id="332" r:id="rId66"/>
    <p:sldId id="333" r:id="rId67"/>
    <p:sldId id="334" r:id="rId68"/>
  </p:sldIdLst>
  <p:sldSz cx="9906000" cy="6858000" type="A4"/>
  <p:notesSz cx="9144000" cy="6858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F66"/>
    <a:srgbClr val="FFFF99"/>
    <a:srgbClr val="CCFF33"/>
    <a:srgbClr val="CC99FF"/>
    <a:srgbClr val="CB4D19"/>
    <a:srgbClr val="0B1E60"/>
    <a:srgbClr val="181B52"/>
    <a:srgbClr val="3A7340"/>
    <a:srgbClr val="1C215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Без стилю та сітки таблиці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-1152" y="-6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748611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131086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853224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301416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867280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56568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739233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259966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338772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033077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22226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64F28-DF67-4943-9ADF-726E81D35C4B}" type="datetimeFigureOut">
              <a:rPr lang="uk-UA" smtClean="0"/>
              <a:pPr/>
              <a:t>16.03.2025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99DC8-D96C-408D-9F73-ECCFA6D4B626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559213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microsoft.com/office/2007/relationships/hdphoto" Target="../media/hdphoto2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microsoft.com/office/2007/relationships/hdphoto" Target="../media/hdphoto1.wdp"/><Relationship Id="rId9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microsoft.com/office/2007/relationships/hdphoto" Target="../media/hdphoto1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microsoft.com/office/2007/relationships/hdphoto" Target="../media/hdphoto2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microsoft.com/office/2007/relationships/hdphoto" Target="../media/hdphoto1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microsoft.com/office/2007/relationships/hdphoto" Target="../media/hdphoto1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microsoft.com/office/2007/relationships/hdphoto" Target="../media/hdphoto1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microsoft.com/office/2007/relationships/hdphoto" Target="../media/hdphoto1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microsoft.com/office/2007/relationships/hdphoto" Target="../media/hdphoto1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microsoft.com/office/2007/relationships/hdphoto" Target="../media/hdphoto1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microsoft.com/office/2007/relationships/hdphoto" Target="../media/hdphoto1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4.png"/><Relationship Id="rId7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microsoft.com/office/2007/relationships/hdphoto" Target="../media/hdphoto2.wdp"/><Relationship Id="rId9" Type="http://schemas.openxmlformats.org/officeDocument/2006/relationships/image" Target="../media/image1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microsoft.com/office/2007/relationships/hdphoto" Target="../media/hdphoto1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microsoft.com/office/2007/relationships/hdphoto" Target="../media/hdphoto1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microsoft.com/office/2007/relationships/hdphoto" Target="../media/hdphoto1.wdp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microsoft.com/office/2007/relationships/hdphoto" Target="../media/hdphoto1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microsoft.com/office/2007/relationships/hdphoto" Target="../media/hdphoto2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microsoft.com/office/2007/relationships/hdphoto" Target="../media/hdphoto1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microsoft.com/office/2007/relationships/hdphoto" Target="../media/hdphoto2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microsoft.com/office/2007/relationships/hdphoto" Target="../media/hdphoto1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microsoft.com/office/2007/relationships/hdphoto" Target="../media/hdphoto1.wdp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microsoft.com/office/2007/relationships/hdphoto" Target="../media/hdphoto1.wdp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80.jpeg"/><Relationship Id="rId4" Type="http://schemas.microsoft.com/office/2007/relationships/hdphoto" Target="../media/hdphoto1.wdp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microsoft.com/office/2007/relationships/hdphoto" Target="../media/hdphoto2.wdp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microsoft.com/office/2007/relationships/hdphoto" Target="../media/hdphoto2.wdp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microsoft.com/office/2007/relationships/hdphoto" Target="../media/hdphoto2.wdp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eg"/><Relationship Id="rId4" Type="http://schemas.microsoft.com/office/2007/relationships/hdphoto" Target="../media/hdphoto2.wdp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ln w="38100">
            <a:solidFill>
              <a:srgbClr val="0B1E60"/>
            </a:solidFill>
          </a:ln>
        </p:spPr>
      </p:pic>
      <p:pic>
        <p:nvPicPr>
          <p:cNvPr id="4" name="Рисунок 3" descr="IMG-c6a733c0a3cc9a59f3eddf5bfde2d0ab-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978" y="226337"/>
            <a:ext cx="4861711" cy="6373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837508" y="0"/>
            <a:ext cx="570403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ln w="12700">
                  <a:solidFill>
                    <a:srgbClr val="FFFF99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O Cyrillic" panose="02000800000000000000" pitchFamily="2" charset="0"/>
              </a:rPr>
              <a:t>Портфол</a:t>
            </a:r>
            <a:r>
              <a:rPr lang="en-US" sz="8000" dirty="0" err="1" smtClean="0">
                <a:ln w="12700">
                  <a:solidFill>
                    <a:srgbClr val="FFFF99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O Cyrillic" panose="02000800000000000000" pitchFamily="2" charset="0"/>
              </a:rPr>
              <a:t>i</a:t>
            </a:r>
            <a:r>
              <a:rPr lang="uk-UA" sz="8000" dirty="0" smtClean="0">
                <a:ln w="12700">
                  <a:solidFill>
                    <a:srgbClr val="FFFF99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O Cyrillic" panose="02000800000000000000" pitchFamily="2" charset="0"/>
              </a:rPr>
              <a:t>о</a:t>
            </a:r>
            <a:r>
              <a:rPr lang="uk-UA" sz="8000" dirty="0" smtClean="0">
                <a:ln w="1270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O Cyrillic" panose="02000800000000000000" pitchFamily="2" charset="0"/>
              </a:rPr>
              <a:t> </a:t>
            </a:r>
          </a:p>
          <a:p>
            <a:endParaRPr lang="ru-RU" dirty="0">
              <a:latin typeface="Kabarett Decor DEMO" panose="02000500000000020004" pitchFamily="2" charset="-5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9868" y="1557196"/>
            <a:ext cx="337694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Вчителя фізичної культури</a:t>
            </a:r>
          </a:p>
          <a:p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Яготинського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ліцею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№1</a:t>
            </a:r>
          </a:p>
          <a:p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Семперович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Ольги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Володимирівни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389313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sp>
        <p:nvSpPr>
          <p:cNvPr id="14" name="Oval 22"/>
          <p:cNvSpPr>
            <a:spLocks noChangeArrowheads="1"/>
          </p:cNvSpPr>
          <p:nvPr/>
        </p:nvSpPr>
        <p:spPr bwMode="auto">
          <a:xfrm>
            <a:off x="3250194" y="2349501"/>
            <a:ext cx="3340988" cy="18002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FF99"/>
              </a:gs>
            </a:gsLst>
            <a:path path="shape">
              <a:fillToRect l="50000" t="50000" r="50000" b="50000"/>
            </a:path>
          </a:gradFill>
          <a:ln w="31750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uk-UA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ЗАСОБИ ФІЗИЧНОГО ВИХОВАННЯ</a:t>
            </a:r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194338" y="2420939"/>
            <a:ext cx="2808419" cy="15843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err="1"/>
              <a:t>вправи</a:t>
            </a:r>
            <a:r>
              <a:rPr lang="ru-RU" dirty="0"/>
              <a:t> </a:t>
            </a:r>
            <a:r>
              <a:rPr lang="ru-RU" dirty="0" err="1"/>
              <a:t>основ-ної</a:t>
            </a:r>
            <a:r>
              <a:rPr lang="ru-RU" dirty="0"/>
              <a:t>, </a:t>
            </a:r>
            <a:r>
              <a:rPr lang="ru-RU" dirty="0" err="1"/>
              <a:t>спортивної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ритмічної</a:t>
            </a:r>
            <a:r>
              <a:rPr lang="ru-RU" dirty="0"/>
              <a:t> акробатики</a:t>
            </a:r>
            <a:r>
              <a:rPr lang="uk-UA" sz="1700" dirty="0"/>
              <a:t> </a:t>
            </a:r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739510" y="4294188"/>
            <a:ext cx="2574529" cy="14398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err="1"/>
              <a:t>гігієнічні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загартувальні</a:t>
            </a:r>
            <a:r>
              <a:rPr lang="ru-RU" dirty="0"/>
              <a:t> </a:t>
            </a:r>
            <a:r>
              <a:rPr lang="ru-RU" dirty="0" err="1"/>
              <a:t>процедури</a:t>
            </a:r>
            <a:r>
              <a:rPr lang="ru-RU" dirty="0"/>
              <a:t> </a:t>
            </a:r>
            <a:endParaRPr lang="uk-UA" dirty="0"/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507339" y="908051"/>
            <a:ext cx="2971800" cy="13684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317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err="1"/>
              <a:t>стройові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загальнорозви-ваючі</a:t>
            </a:r>
            <a:r>
              <a:rPr lang="ru-RU" dirty="0"/>
              <a:t> </a:t>
            </a:r>
            <a:r>
              <a:rPr lang="ru-RU" dirty="0" err="1"/>
              <a:t>вправи</a:t>
            </a:r>
            <a:r>
              <a:rPr lang="uk-UA" dirty="0"/>
              <a:t> </a:t>
            </a:r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3627042" y="692151"/>
            <a:ext cx="2651919" cy="13684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/>
              <a:t>рухливі та спортивні ігри</a:t>
            </a:r>
            <a:endParaRPr lang="uk-UA"/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6435461" y="981076"/>
            <a:ext cx="2808420" cy="13684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/>
              <a:t>гімнастика </a:t>
            </a:r>
            <a:r>
              <a:rPr lang="uk-UA"/>
              <a:t> </a:t>
            </a: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6903244" y="2420939"/>
            <a:ext cx="2729310" cy="15843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/>
              <a:t>катання на  , велосипедах</a:t>
            </a:r>
            <a:endParaRPr lang="uk-UA"/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6512852" y="4292601"/>
            <a:ext cx="2729309" cy="14398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/>
              <a:t>пішохідні  прогулянки</a:t>
            </a:r>
            <a:r>
              <a:rPr lang="uk-UA"/>
              <a:t> </a:t>
            </a: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3470540" y="4581525"/>
            <a:ext cx="2808420" cy="15113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/>
              <a:t> легка атлетика</a:t>
            </a:r>
            <a:endParaRPr lang="uk-UA"/>
          </a:p>
        </p:txBody>
      </p:sp>
      <p:cxnSp>
        <p:nvCxnSpPr>
          <p:cNvPr id="26" name="Пряма зі стрілкою 25"/>
          <p:cNvCxnSpPr>
            <a:stCxn id="14" idx="2"/>
          </p:cNvCxnSpPr>
          <p:nvPr/>
        </p:nvCxnSpPr>
        <p:spPr>
          <a:xfrm rot="10800000" flipV="1">
            <a:off x="3032912" y="3249613"/>
            <a:ext cx="217283" cy="911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 зі стрілкою 27"/>
          <p:cNvCxnSpPr>
            <a:stCxn id="14" idx="1"/>
            <a:endCxn id="17" idx="5"/>
          </p:cNvCxnSpPr>
          <p:nvPr/>
        </p:nvCxnSpPr>
        <p:spPr>
          <a:xfrm rot="16200000" flipV="1">
            <a:off x="3123169" y="1996836"/>
            <a:ext cx="537063" cy="6955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 зі стрілкою 29"/>
          <p:cNvCxnSpPr>
            <a:stCxn id="14" idx="0"/>
            <a:endCxn id="18" idx="4"/>
          </p:cNvCxnSpPr>
          <p:nvPr/>
        </p:nvCxnSpPr>
        <p:spPr>
          <a:xfrm rot="5400000" flipH="1" flipV="1">
            <a:off x="4792383" y="2188882"/>
            <a:ext cx="288925" cy="32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 зі стрілкою 31"/>
          <p:cNvCxnSpPr>
            <a:stCxn id="14" idx="7"/>
          </p:cNvCxnSpPr>
          <p:nvPr/>
        </p:nvCxnSpPr>
        <p:spPr>
          <a:xfrm rot="5400000" flipH="1" flipV="1">
            <a:off x="6207742" y="2066995"/>
            <a:ext cx="440306" cy="6519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 зі стрілкою 33"/>
          <p:cNvCxnSpPr>
            <a:stCxn id="14" idx="6"/>
            <a:endCxn id="20" idx="2"/>
          </p:cNvCxnSpPr>
          <p:nvPr/>
        </p:nvCxnSpPr>
        <p:spPr>
          <a:xfrm flipV="1">
            <a:off x="6591182" y="3213102"/>
            <a:ext cx="312062" cy="36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 зі стрілкою 35"/>
          <p:cNvCxnSpPr>
            <a:stCxn id="14" idx="3"/>
            <a:endCxn id="16" idx="7"/>
          </p:cNvCxnSpPr>
          <p:nvPr/>
        </p:nvCxnSpPr>
        <p:spPr>
          <a:xfrm rot="5400000">
            <a:off x="3028759" y="3794339"/>
            <a:ext cx="618962" cy="8024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 зі стрілкою 37"/>
          <p:cNvCxnSpPr>
            <a:stCxn id="14" idx="4"/>
            <a:endCxn id="22" idx="0"/>
          </p:cNvCxnSpPr>
          <p:nvPr/>
        </p:nvCxnSpPr>
        <p:spPr>
          <a:xfrm rot="5400000">
            <a:off x="4681820" y="4342656"/>
            <a:ext cx="431799" cy="459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 зі стрілкою 39"/>
          <p:cNvCxnSpPr>
            <a:stCxn id="14" idx="5"/>
            <a:endCxn id="21" idx="1"/>
          </p:cNvCxnSpPr>
          <p:nvPr/>
        </p:nvCxnSpPr>
        <p:spPr>
          <a:xfrm rot="16200000" flipH="1">
            <a:off x="6198540" y="3789453"/>
            <a:ext cx="617375" cy="8106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252105" y="220022"/>
            <a:ext cx="9436181" cy="6224321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435429" y="597063"/>
            <a:ext cx="9078685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270" r="9890"/>
          <a:stretch/>
        </p:blipFill>
        <p:spPr>
          <a:xfrm rot="16200000" flipH="1">
            <a:off x="4185959" y="-4185154"/>
            <a:ext cx="1534884" cy="9905195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3510" y="5285347"/>
            <a:ext cx="3564743" cy="1998802"/>
          </a:xfrm>
          <a:prstGeom prst="rect">
            <a:avLst/>
          </a:prstGeom>
        </p:spPr>
      </p:pic>
      <p:sp>
        <p:nvSpPr>
          <p:cNvPr id="7" name="AutoShape 2" descr="https://i.mycdn.me/i?r=AyH4iRPQ2q0otWIFepML2LxRfIFuxLk_Pn2DtvTuCF_i7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280657" y="0"/>
            <a:ext cx="4278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фізичної культури</a:t>
            </a:r>
            <a:endParaRPr lang="uk-UA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.trashed-1740418288-IMG_20240925_0949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33942" y="724278"/>
            <a:ext cx="7327271" cy="5495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69381297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0223_124626.jpg"/>
          <p:cNvPicPr>
            <a:picLocks noChangeAspect="1"/>
          </p:cNvPicPr>
          <p:nvPr/>
        </p:nvPicPr>
        <p:blipFill>
          <a:blip r:embed="rId5" cstate="print"/>
          <a:srcRect r="7970"/>
          <a:stretch>
            <a:fillRect/>
          </a:stretch>
        </p:blipFill>
        <p:spPr>
          <a:xfrm rot="5400000">
            <a:off x="3839424" y="791424"/>
            <a:ext cx="6934954" cy="5198198"/>
          </a:xfrm>
          <a:prstGeom prst="rect">
            <a:avLst/>
          </a:prstGeom>
        </p:spPr>
      </p:pic>
      <p:pic>
        <p:nvPicPr>
          <p:cNvPr id="8" name="Рисунок 7" descr="IMG_20240223_124821.jpg"/>
          <p:cNvPicPr>
            <a:picLocks noChangeAspect="1"/>
          </p:cNvPicPr>
          <p:nvPr/>
        </p:nvPicPr>
        <p:blipFill>
          <a:blip r:embed="rId6" cstate="print"/>
          <a:srcRect r="8451"/>
          <a:stretch>
            <a:fillRect/>
          </a:stretch>
        </p:blipFill>
        <p:spPr>
          <a:xfrm rot="5400000">
            <a:off x="-921190" y="921191"/>
            <a:ext cx="6858001" cy="50156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0223_1303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-710697" y="710697"/>
            <a:ext cx="6858000" cy="5436606"/>
          </a:xfrm>
          <a:prstGeom prst="rect">
            <a:avLst/>
          </a:prstGeom>
        </p:spPr>
      </p:pic>
      <p:pic>
        <p:nvPicPr>
          <p:cNvPr id="8" name="Рисунок 7" descr="IMG_20240223_1303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4009176" y="961180"/>
            <a:ext cx="6857999" cy="49356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0223_1303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0925_0953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0925_0953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8" name="Рисунок 7" descr="IMG_20241014_0948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1014_0958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013082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8" name="Рисунок 7" descr="IMG_20240925_1053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23033" y="543208"/>
            <a:ext cx="2499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Особисті дані</a:t>
            </a:r>
            <a:endParaRPr lang="uk-UA" sz="2800" b="1" dirty="0">
              <a:solidFill>
                <a:srgbClr val="282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0650" y="1620570"/>
            <a:ext cx="6673173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Семперович</a:t>
            </a:r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 Ольга Володимирівна</a:t>
            </a:r>
          </a:p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Дата народження – 11.10.1971 </a:t>
            </a:r>
            <a:r>
              <a:rPr lang="uk-UA" sz="2400" b="1" dirty="0" err="1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р.н</a:t>
            </a:r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Освіта - Дніпродзержинський технікум </a:t>
            </a:r>
          </a:p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               фізичної культури</a:t>
            </a:r>
          </a:p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Спеціальність - Вчитель фізичної культури</a:t>
            </a:r>
          </a:p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Посада - Вчитель фізичної культури </a:t>
            </a:r>
          </a:p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2400" b="1" dirty="0" err="1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Яготинського</a:t>
            </a:r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 ліцею № 1.</a:t>
            </a:r>
          </a:p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Загальний стаж педагогічної діяльності – 27 р.</a:t>
            </a:r>
          </a:p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Стаж роботи в даному ЗНЗ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0923_1006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0925_1048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0925_1053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3-02_18-40-58-35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3-02_18-40-58-45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3-02_18-40-58-53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8" name="Рисунок 7" descr="зображення_viber_2025-03-02_18-41-33-52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3-02_18-42-02-86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3-02_18-45-55-92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3-02_18-45-56-06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07068"/>
            <a:ext cx="3490834" cy="20509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8222" y="389299"/>
            <a:ext cx="4671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Підвищення      кваліфікації</a:t>
            </a:r>
            <a:endParaRPr lang="uk-UA" sz="2400" b="1" dirty="0">
              <a:solidFill>
                <a:srgbClr val="282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Сертифікат\Сертифікати\зображення_viber_2025-03-16_18-41-04-957.jpg"/>
          <p:cNvPicPr>
            <a:picLocks noChangeAspect="1" noChangeArrowheads="1"/>
          </p:cNvPicPr>
          <p:nvPr/>
        </p:nvPicPr>
        <p:blipFill>
          <a:blip r:embed="rId5" cstate="print"/>
          <a:srcRect b="2662"/>
          <a:stretch>
            <a:fillRect/>
          </a:stretch>
        </p:blipFill>
        <p:spPr bwMode="auto">
          <a:xfrm>
            <a:off x="715224" y="765018"/>
            <a:ext cx="4386510" cy="5907386"/>
          </a:xfrm>
          <a:prstGeom prst="rect">
            <a:avLst/>
          </a:prstGeom>
          <a:noFill/>
        </p:spPr>
      </p:pic>
      <p:pic>
        <p:nvPicPr>
          <p:cNvPr id="1027" name="Picture 3" descr="D:\Сертифікат\Сертифікати\зображення_viber_2025-03-16_18-41-05-0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0598" y="823864"/>
            <a:ext cx="4290469" cy="58485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3-02_18-45-54-92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162550" cy="6858000"/>
          </a:xfrm>
          <a:prstGeom prst="rect">
            <a:avLst/>
          </a:prstGeom>
        </p:spPr>
      </p:pic>
      <p:pic>
        <p:nvPicPr>
          <p:cNvPr id="8" name="Рисунок 7" descr="зображення_viber_2025-03-02_18-45-55-01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43450" y="0"/>
            <a:ext cx="516255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3-02_18-45-55-486.jpg"/>
          <p:cNvPicPr>
            <a:picLocks noChangeAspect="1"/>
          </p:cNvPicPr>
          <p:nvPr/>
        </p:nvPicPr>
        <p:blipFill>
          <a:blip r:embed="rId5" cstate="print"/>
          <a:srcRect l="5086"/>
          <a:stretch>
            <a:fillRect/>
          </a:stretch>
        </p:blipFill>
        <p:spPr>
          <a:xfrm>
            <a:off x="0" y="0"/>
            <a:ext cx="4900000" cy="6858000"/>
          </a:xfrm>
          <a:prstGeom prst="rect">
            <a:avLst/>
          </a:prstGeom>
        </p:spPr>
      </p:pic>
      <p:pic>
        <p:nvPicPr>
          <p:cNvPr id="8" name="Рисунок 7" descr="зображення_viber_2025-03-02_18-45-55-56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88872" y="0"/>
            <a:ext cx="501712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64190" y="443620"/>
            <a:ext cx="1620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Змагання </a:t>
            </a:r>
            <a:endParaRPr lang="uk-UA" sz="2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зображення_viber_2025-02-06_19-25-21-349.jpg"/>
          <p:cNvPicPr>
            <a:picLocks noChangeAspect="1"/>
          </p:cNvPicPr>
          <p:nvPr/>
        </p:nvPicPr>
        <p:blipFill>
          <a:blip r:embed="rId5"/>
          <a:srcRect b="13267"/>
          <a:stretch>
            <a:fillRect/>
          </a:stretch>
        </p:blipFill>
        <p:spPr>
          <a:xfrm>
            <a:off x="435322" y="869133"/>
            <a:ext cx="9144000" cy="58575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34-44-75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00" y="0"/>
            <a:ext cx="5143500" cy="6858000"/>
          </a:xfrm>
          <a:prstGeom prst="rect">
            <a:avLst/>
          </a:prstGeom>
        </p:spPr>
      </p:pic>
      <p:pic>
        <p:nvPicPr>
          <p:cNvPr id="8" name="Рисунок 7" descr="зображення_viber_2025-02-06_19-34-44-96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482549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35-59-50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64601" y="1928388"/>
            <a:ext cx="232674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20.02.2024. –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Показовий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виступ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змагань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пліч-о-пліч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волейболу.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1901228" y="778598"/>
            <a:ext cx="25711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Черлідинг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uk-UA" sz="32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13" name="Рисунок 12" descr="IMG_20240220_082417.jpg"/>
          <p:cNvPicPr>
            <a:picLocks noChangeAspect="1"/>
          </p:cNvPicPr>
          <p:nvPr/>
        </p:nvPicPr>
        <p:blipFill>
          <a:blip r:embed="rId5" cstate="print"/>
          <a:srcRect l="5495" r="9380"/>
          <a:stretch>
            <a:fillRect/>
          </a:stretch>
        </p:blipFill>
        <p:spPr>
          <a:xfrm>
            <a:off x="4401493" y="1715632"/>
            <a:ext cx="5504507" cy="514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40220_0839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62954" y="12946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2064190" y="1086416"/>
            <a:ext cx="225431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05.03. 2024 –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Змагання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пліч-о-пліч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черлідингу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10" name="Рисунок 9" descr="зображення_viber_2025-02-06_19-21-14-46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0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21-15-06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21-15-13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3-16_18-41-04-7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3351" y="244836"/>
            <a:ext cx="3222647" cy="2425937"/>
          </a:xfrm>
          <a:prstGeom prst="rect">
            <a:avLst/>
          </a:prstGeom>
        </p:spPr>
      </p:pic>
      <p:pic>
        <p:nvPicPr>
          <p:cNvPr id="8" name="Рисунок 7" descr="зображення_viber_2025-03-16_18-41-04-7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49370" y="253499"/>
            <a:ext cx="3152594" cy="2373203"/>
          </a:xfrm>
          <a:prstGeom prst="rect">
            <a:avLst/>
          </a:prstGeom>
        </p:spPr>
      </p:pic>
      <p:pic>
        <p:nvPicPr>
          <p:cNvPr id="9" name="Рисунок 8" descr="зображення_viber_2025-03-16_18-41-04-85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40217" y="208231"/>
            <a:ext cx="3235193" cy="2435382"/>
          </a:xfrm>
          <a:prstGeom prst="rect">
            <a:avLst/>
          </a:prstGeom>
        </p:spPr>
      </p:pic>
      <p:pic>
        <p:nvPicPr>
          <p:cNvPr id="10" name="Рисунок 9" descr="зображення_viber_2025-03-16_18-41-04-90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7940" y="2752571"/>
            <a:ext cx="2824681" cy="3752344"/>
          </a:xfrm>
          <a:prstGeom prst="rect">
            <a:avLst/>
          </a:prstGeom>
        </p:spPr>
      </p:pic>
      <p:pic>
        <p:nvPicPr>
          <p:cNvPr id="13" name="Рисунок 12" descr="зображення_viber_2025-03-16_18-41-05-10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12333" y="2770360"/>
            <a:ext cx="2800646" cy="3720415"/>
          </a:xfrm>
          <a:prstGeom prst="rect">
            <a:avLst/>
          </a:prstGeom>
        </p:spPr>
      </p:pic>
      <p:pic>
        <p:nvPicPr>
          <p:cNvPr id="14" name="Рисунок 13" descr="зображення_viber_2025-03-16_18-41-05-154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62711" y="2770360"/>
            <a:ext cx="2780465" cy="36936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21-15-26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64601" y="1928388"/>
            <a:ext cx="232674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12.04.2024 –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Виступ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групі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підтримки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змагань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волейболу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Яготин-Баришівка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14" name="Рисунок 13" descr="зображення_viber_2025-02-06_19-25-20-96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1053" y="0"/>
            <a:ext cx="532494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25-21-34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28-01-71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8" name="Рисунок 7" descr="зображення_viber_2025-02-06_19-28-01-74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46084" y="1901229"/>
            <a:ext cx="225431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14.06.2024. - 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Виступ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групі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підтримки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змагань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волейболу Яготин-Березань.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8" name="Рисунок 7" descr="зображення_viber_2025-02-06_19-29-27-93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29-27-93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8" name="Рисунок 7" descr="зображення_viber_2025-02-06_19-29-28-04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2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8" name="Рисунок 7" descr="зображення_viber_2025-02-06_19-29-27-97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8" name="Рисунок 7" descr="зображення_viber_2025-02-06_19-30-31-871.jpg"/>
          <p:cNvPicPr>
            <a:picLocks noChangeAspect="1"/>
          </p:cNvPicPr>
          <p:nvPr/>
        </p:nvPicPr>
        <p:blipFill>
          <a:blip r:embed="rId5"/>
          <a:srcRect b="11023"/>
          <a:stretch>
            <a:fillRect/>
          </a:stretch>
        </p:blipFill>
        <p:spPr>
          <a:xfrm>
            <a:off x="1982709" y="0"/>
            <a:ext cx="7923291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3655" y="1113576"/>
            <a:ext cx="27975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20.10.2024. –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Виступ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дня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вчителя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64603" y="1557196"/>
            <a:ext cx="24897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23.12.2024. -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Змагання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пліч-о-пліч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черлідингу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8" name="Рисунок 7" descr="зображення_viber_2025-02-06_19-32-01-62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6610" y="162962"/>
            <a:ext cx="5569390" cy="65456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pic>
        <p:nvPicPr>
          <p:cNvPr id="6" name="Рисунок 5" descr="зображення_viber_2025-03-16_18-41-05-38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6873" y="164038"/>
            <a:ext cx="2562130" cy="3403567"/>
          </a:xfrm>
          <a:prstGeom prst="rect">
            <a:avLst/>
          </a:prstGeom>
        </p:spPr>
      </p:pic>
      <p:pic>
        <p:nvPicPr>
          <p:cNvPr id="7" name="Рисунок 6" descr="зображення_viber_2025-03-16_18-41-05-47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51584" y="208231"/>
            <a:ext cx="2343458" cy="3113081"/>
          </a:xfrm>
          <a:prstGeom prst="rect">
            <a:avLst/>
          </a:prstGeom>
        </p:spPr>
      </p:pic>
      <p:pic>
        <p:nvPicPr>
          <p:cNvPr id="8" name="Рисунок 7" descr="зображення_viber_2025-03-16_18-41-05-55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14607" y="262551"/>
            <a:ext cx="2277543" cy="3025518"/>
          </a:xfrm>
          <a:prstGeom prst="rect">
            <a:avLst/>
          </a:prstGeom>
        </p:spPr>
      </p:pic>
      <p:pic>
        <p:nvPicPr>
          <p:cNvPr id="9" name="Рисунок 8" descr="зображення_viber_2025-03-16_18-41-05-82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2261" y="3947311"/>
            <a:ext cx="3188142" cy="2399963"/>
          </a:xfrm>
          <a:prstGeom prst="rect">
            <a:avLst/>
          </a:prstGeom>
        </p:spPr>
      </p:pic>
      <p:pic>
        <p:nvPicPr>
          <p:cNvPr id="10" name="Рисунок 9" descr="зображення_viber_2025-03-16_18-41-05-93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18915" y="3665156"/>
            <a:ext cx="2046083" cy="2718044"/>
          </a:xfrm>
          <a:prstGeom prst="rect">
            <a:avLst/>
          </a:prstGeom>
        </p:spPr>
      </p:pic>
      <p:pic>
        <p:nvPicPr>
          <p:cNvPr id="13" name="Рисунок 12" descr="зображення_viber_2025-03-16_18-41-06-06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37257" y="3775295"/>
            <a:ext cx="3066819" cy="23086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32-01-70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32-01-78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79585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726" y="986828"/>
            <a:ext cx="26979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26.12.2024. –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Новорічний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виступ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команди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черлідингу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нагородження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9" name="Рисунок 8" descr="зображення_viber_2025-02-06_19-41-31-17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1069" y="0"/>
            <a:ext cx="516493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41-30-89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41-31-12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8" name="Рисунок 7" descr="зображення_viber_2025-02-06_19-41-31-29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18923" y="2000816"/>
            <a:ext cx="32411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16.01.2025. -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Виступ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групі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підтримки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змагань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волейболу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Яготин-Капустянці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10" name="Рисунок 9" descr="зображення_viber_2025-02-06_19-43-42-133.jpg"/>
          <p:cNvPicPr>
            <a:picLocks noChangeAspect="1"/>
          </p:cNvPicPr>
          <p:nvPr/>
        </p:nvPicPr>
        <p:blipFill>
          <a:blip r:embed="rId5"/>
          <a:srcRect b="8911"/>
          <a:stretch>
            <a:fillRect/>
          </a:stretch>
        </p:blipFill>
        <p:spPr>
          <a:xfrm>
            <a:off x="5729058" y="307818"/>
            <a:ext cx="3010829" cy="62468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зображення_viber_2025-02-06_19-43-42-36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27977" y="2344848"/>
            <a:ext cx="26707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04-06.02.2025. -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Показовий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виступ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змагань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поіч-о-пліч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волейболу.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7" name="Рисунок 6" descr="IMG_20250206_1307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42329" y="0"/>
            <a:ext cx="516367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.trashed-1741452706-IMG_20250206_1258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163671" cy="6858000"/>
          </a:xfrm>
          <a:prstGeom prst="rect">
            <a:avLst/>
          </a:prstGeom>
        </p:spPr>
      </p:pic>
      <p:pic>
        <p:nvPicPr>
          <p:cNvPr id="9" name="Рисунок 8" descr="IMG_20250206_12581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42329" y="0"/>
            <a:ext cx="516367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26329" y="470780"/>
            <a:ext cx="2452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Мої досягнення </a:t>
            </a:r>
            <a:endParaRPr lang="uk-UA" sz="2400" b="1" dirty="0">
              <a:solidFill>
                <a:srgbClr val="282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зображення_viber_2025-03-16_18-41-06-2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605" y="1041148"/>
            <a:ext cx="3060072" cy="4065041"/>
          </a:xfrm>
          <a:prstGeom prst="rect">
            <a:avLst/>
          </a:prstGeom>
        </p:spPr>
      </p:pic>
      <p:pic>
        <p:nvPicPr>
          <p:cNvPr id="10" name="Рисунок 9" descr="зображення_viber_2025-03-16_18-41-06-2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6117" y="1050203"/>
            <a:ext cx="3034703" cy="4031340"/>
          </a:xfrm>
          <a:prstGeom prst="rect">
            <a:avLst/>
          </a:prstGeom>
        </p:spPr>
      </p:pic>
      <p:pic>
        <p:nvPicPr>
          <p:cNvPr id="13" name="Рисунок 12" descr="зображення_viber_2025-03-16_18-41-06-38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74008" y="1023042"/>
            <a:ext cx="3005525" cy="39925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50204_0936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7" name="Рисунок 6" descr="IMG_20250204_0955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pic>
        <p:nvPicPr>
          <p:cNvPr id="9" name="Рисунок 8" descr="IMG_20250206_1259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163671" cy="6858000"/>
          </a:xfrm>
          <a:prstGeom prst="rect">
            <a:avLst/>
          </a:prstGeom>
        </p:spPr>
      </p:pic>
      <p:pic>
        <p:nvPicPr>
          <p:cNvPr id="10" name="Рисунок 9" descr="IMG_20250206_1307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42329" y="0"/>
            <a:ext cx="516367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pic>
        <p:nvPicPr>
          <p:cNvPr id="6" name="Рисунок 5" descr="IMG_20250206_1308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pic>
        <p:nvPicPr>
          <p:cNvPr id="6" name="Рисунок 5" descr=".trashed-1741253544-IMG_20250204_101820.jpg"/>
          <p:cNvPicPr>
            <a:picLocks noChangeAspect="1"/>
          </p:cNvPicPr>
          <p:nvPr/>
        </p:nvPicPr>
        <p:blipFill>
          <a:blip r:embed="rId5" cstate="print"/>
          <a:srcRect l="7250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27976" y="497941"/>
            <a:ext cx="2969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Наші досягнення </a:t>
            </a:r>
            <a:endParaRPr lang="uk-UA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зображення_viber_2025-03-16_18-41-06-4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97513" y="0"/>
            <a:ext cx="490848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pic>
        <p:nvPicPr>
          <p:cNvPr id="6" name="Рисунок 5" descr="зображення_viber_2025-03-16_18-41-06-57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72" y="5036439"/>
            <a:ext cx="3354631" cy="18809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7521" y="2046083"/>
            <a:ext cx="55342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Дякую за увагу</a:t>
            </a:r>
            <a:endParaRPr lang="uk-UA" sz="6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303196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65417" y="823865"/>
            <a:ext cx="3494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Педагогічне  Кредо</a:t>
            </a:r>
            <a:endParaRPr lang="uk-UA" sz="2400" dirty="0">
              <a:solidFill>
                <a:srgbClr val="282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34970" y="1629624"/>
            <a:ext cx="65366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“ Ніщо так не виснажує і не руйнує людину, як тривала фізична бездіяльність ”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uk-UA" sz="2400" b="1" dirty="0" err="1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Арістоталь</a:t>
            </a:r>
            <a:endParaRPr lang="uk-UA" sz="2400" b="1" dirty="0" smtClean="0">
              <a:solidFill>
                <a:srgbClr val="282F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6" name="Прямокутник 15"/>
          <p:cNvSpPr/>
          <p:nvPr/>
        </p:nvSpPr>
        <p:spPr>
          <a:xfrm>
            <a:off x="3588971" y="3244334"/>
            <a:ext cx="4559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Тема над якою працюю:</a:t>
            </a:r>
            <a:endParaRPr lang="uk-UA" sz="2400" dirty="0">
              <a:solidFill>
                <a:srgbClr val="282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52253" y="4055952"/>
            <a:ext cx="65999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b="1" dirty="0" err="1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Черлідинг</a:t>
            </a:r>
            <a:r>
              <a:rPr lang="uk-UA" sz="2400" b="1" dirty="0" smtClean="0">
                <a:solidFill>
                  <a:srgbClr val="282F66"/>
                </a:solidFill>
                <a:latin typeface="Times New Roman" pitchFamily="18" charset="0"/>
                <a:cs typeface="Times New Roman" pitchFamily="18" charset="0"/>
              </a:rPr>
              <a:t>» як вид спорту та його вплив на учнів середнього шкільного віку.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1807835" y="220023"/>
            <a:ext cx="7753927" cy="6417952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719944" y="395348"/>
            <a:ext cx="8080902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715" t="318" r="4198" b="-318"/>
          <a:stretch/>
        </p:blipFill>
        <p:spPr>
          <a:xfrm flipH="1">
            <a:off x="0" y="-2"/>
            <a:ext cx="2002972" cy="6858000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94730"/>
            <a:ext cx="3490834" cy="2050932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2476500" y="579422"/>
            <a:ext cx="495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spc="50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b="1" kern="10" spc="50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10" spc="50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фізичної</a:t>
            </a:r>
            <a:r>
              <a:rPr lang="ru-RU" b="1" kern="10" spc="50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10" spc="50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компетентності</a:t>
            </a:r>
            <a:r>
              <a:rPr lang="ru-RU" b="1" kern="10" spc="50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10" spc="50" dirty="0" err="1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9869" y="1032095"/>
            <a:ext cx="789613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None/>
            </a:pPr>
            <a:r>
              <a:rPr lang="uk-UA" b="1" i="1" dirty="0" smtClean="0">
                <a:solidFill>
                  <a:srgbClr val="CC0000"/>
                </a:solidFill>
              </a:rPr>
              <a:t>НАВЧАЛЬНІ ЗАВДАННЯ:</a:t>
            </a:r>
          </a:p>
          <a:p>
            <a:pPr marL="342900" indent="-342900"/>
            <a:r>
              <a:rPr lang="uk-UA" b="1" i="1" dirty="0" smtClean="0">
                <a:solidFill>
                  <a:srgbClr val="CC0000"/>
                </a:solidFill>
              </a:rPr>
              <a:t>1. </a:t>
            </a:r>
            <a:r>
              <a:rPr lang="uk-UA" i="1" dirty="0" smtClean="0"/>
              <a:t>Формувати вміння та навички основних життєво важливих рухових </a:t>
            </a:r>
          </a:p>
          <a:p>
            <a:pPr marL="342900" indent="-342900"/>
            <a:r>
              <a:rPr lang="uk-UA" i="1" dirty="0" smtClean="0"/>
              <a:t>дій (ходьби, бігу, стрибків, метання).</a:t>
            </a:r>
          </a:p>
          <a:p>
            <a:pPr marL="342900" indent="-342900"/>
            <a:r>
              <a:rPr lang="uk-UA" b="1" i="1" dirty="0" smtClean="0">
                <a:solidFill>
                  <a:srgbClr val="CC0000"/>
                </a:solidFill>
              </a:rPr>
              <a:t>2.</a:t>
            </a:r>
            <a:r>
              <a:rPr lang="uk-UA" i="1" dirty="0" smtClean="0"/>
              <a:t> Формувати вміння та навички особистості та громадської гігієни.</a:t>
            </a:r>
          </a:p>
          <a:p>
            <a:pPr marL="342900" indent="-342900"/>
            <a:r>
              <a:rPr lang="uk-UA" b="1" i="1" dirty="0" smtClean="0">
                <a:solidFill>
                  <a:srgbClr val="CC0000"/>
                </a:solidFill>
              </a:rPr>
              <a:t>3.</a:t>
            </a:r>
            <a:r>
              <a:rPr lang="uk-UA" i="1" dirty="0" smtClean="0"/>
              <a:t> Надавати знання щодо занять фізичними вправами.</a:t>
            </a:r>
          </a:p>
          <a:p>
            <a:pPr marL="342900" indent="-342900">
              <a:buNone/>
            </a:pPr>
            <a:r>
              <a:rPr lang="uk-UA" b="1" i="1" dirty="0" smtClean="0">
                <a:solidFill>
                  <a:srgbClr val="CC0000"/>
                </a:solidFill>
              </a:rPr>
              <a:t>ОЗДОРОВЧО-РОЗВИВАЛЬНІ ЗАВДАННЯ:</a:t>
            </a:r>
          </a:p>
          <a:p>
            <a:pPr marL="342900" indent="-342900"/>
            <a:r>
              <a:rPr lang="uk-UA" b="1" i="1" dirty="0" smtClean="0">
                <a:solidFill>
                  <a:srgbClr val="CC0000"/>
                </a:solidFill>
              </a:rPr>
              <a:t>1. </a:t>
            </a:r>
            <a:r>
              <a:rPr lang="uk-UA" i="1" dirty="0" smtClean="0"/>
              <a:t>Підвищувати опірність організму до впливів зовнішнього середовища.</a:t>
            </a:r>
          </a:p>
          <a:p>
            <a:pPr marL="342900" indent="-342900"/>
            <a:r>
              <a:rPr lang="uk-UA" b="1" i="1" dirty="0" smtClean="0">
                <a:solidFill>
                  <a:srgbClr val="CC0000"/>
                </a:solidFill>
              </a:rPr>
              <a:t>2.</a:t>
            </a:r>
            <a:r>
              <a:rPr lang="uk-UA" i="1" dirty="0" smtClean="0"/>
              <a:t> Сприяти розвитку кісткової системи, суглобів, становленню правильної </a:t>
            </a:r>
          </a:p>
          <a:p>
            <a:pPr marL="342900" indent="-342900"/>
            <a:r>
              <a:rPr lang="uk-UA" i="1" dirty="0" smtClean="0"/>
              <a:t>форми хребта, а також зміцненню та пропорційному розвитку  всіх груп м'язів. </a:t>
            </a:r>
          </a:p>
          <a:p>
            <a:pPr marL="342900" indent="-342900"/>
            <a:r>
              <a:rPr lang="uk-UA" b="1" i="1" dirty="0" smtClean="0">
                <a:solidFill>
                  <a:srgbClr val="CC0000"/>
                </a:solidFill>
              </a:rPr>
              <a:t>3.</a:t>
            </a:r>
            <a:r>
              <a:rPr lang="uk-UA" i="1" dirty="0" smtClean="0"/>
              <a:t> Сприяти розвитку серцево-судинної, дихальної, нервової  систем і </a:t>
            </a:r>
          </a:p>
          <a:p>
            <a:pPr marL="342900" indent="-342900"/>
            <a:r>
              <a:rPr lang="uk-UA" i="1" dirty="0" smtClean="0"/>
              <a:t>покращенню процесів обміну речовин.</a:t>
            </a:r>
          </a:p>
          <a:p>
            <a:pPr marL="342900" indent="-342900">
              <a:buNone/>
            </a:pPr>
            <a:r>
              <a:rPr lang="uk-UA" b="1" i="1" dirty="0" smtClean="0">
                <a:solidFill>
                  <a:srgbClr val="CC0000"/>
                </a:solidFill>
              </a:rPr>
              <a:t>ВИХОВНІ ЗАВДАННЯ:</a:t>
            </a:r>
          </a:p>
          <a:p>
            <a:pPr marL="342900" indent="-342900"/>
            <a:r>
              <a:rPr lang="uk-UA" b="1" i="1" dirty="0" smtClean="0">
                <a:solidFill>
                  <a:srgbClr val="CC0000"/>
                </a:solidFill>
              </a:rPr>
              <a:t>1. </a:t>
            </a:r>
            <a:r>
              <a:rPr lang="uk-UA" i="1" dirty="0" smtClean="0"/>
              <a:t>Розвивати психічні якості: увагу, пам’ять, сприйняття та здатність </a:t>
            </a:r>
          </a:p>
          <a:p>
            <a:pPr marL="342900" indent="-342900"/>
            <a:r>
              <a:rPr lang="uk-UA" i="1" dirty="0" smtClean="0"/>
              <a:t>відтворювати побачене і почуте .</a:t>
            </a:r>
          </a:p>
          <a:p>
            <a:pPr marL="342900" indent="-342900"/>
            <a:r>
              <a:rPr lang="uk-UA" b="1" i="1" dirty="0" smtClean="0">
                <a:solidFill>
                  <a:srgbClr val="CC0000"/>
                </a:solidFill>
              </a:rPr>
              <a:t>2.</a:t>
            </a:r>
            <a:r>
              <a:rPr lang="uk-UA" i="1" dirty="0" smtClean="0"/>
              <a:t> Привчати до дисципліни, ввічливості,  дотримання правил поведінки </a:t>
            </a:r>
          </a:p>
          <a:p>
            <a:pPr marL="342900" indent="-342900"/>
            <a:r>
              <a:rPr lang="uk-UA" i="1" dirty="0" smtClean="0"/>
              <a:t>в колективі, спілкування з ровесниками і старшими.</a:t>
            </a:r>
          </a:p>
          <a:p>
            <a:pPr marL="342900" indent="-342900"/>
            <a:r>
              <a:rPr lang="uk-UA" b="1" i="1" dirty="0" smtClean="0">
                <a:solidFill>
                  <a:srgbClr val="CC0000"/>
                </a:solidFill>
              </a:rPr>
              <a:t>3.</a:t>
            </a:r>
            <a:r>
              <a:rPr lang="uk-UA" i="1" dirty="0" smtClean="0"/>
              <a:t> Сприяти розвитку витримки і працьовитості.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49006956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/>
        </p:nvSpPr>
        <p:spPr>
          <a:xfrm>
            <a:off x="252105" y="220022"/>
            <a:ext cx="9436181" cy="6224321"/>
          </a:xfrm>
          <a:prstGeom prst="rect">
            <a:avLst/>
          </a:prstGeom>
          <a:noFill/>
          <a:ln w="76200" cap="flat" cmpd="sng" algn="ctr">
            <a:solidFill>
              <a:srgbClr val="181B52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435429" y="597063"/>
            <a:ext cx="9078685" cy="6067301"/>
          </a:xfrm>
          <a:prstGeom prst="rect">
            <a:avLst/>
          </a:prstGeom>
          <a:noFill/>
          <a:ln w="76200" cap="flat" cmpd="sng" algn="ctr">
            <a:solidFill>
              <a:srgbClr val="1FAAEA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kern="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270" r="9890"/>
          <a:stretch/>
        </p:blipFill>
        <p:spPr>
          <a:xfrm rot="16200000" flipH="1">
            <a:off x="4185959" y="-4185154"/>
            <a:ext cx="1534884" cy="9905195"/>
          </a:xfrm>
          <a:prstGeom prst="rect">
            <a:avLst/>
          </a:prstGeom>
          <a:ln w="19050">
            <a:solidFill>
              <a:srgbClr val="1C2159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7856" b="79830" l="9048" r="95357">
                        <a14:foregroundMark x1="11548" y1="39915" x2="87381" y2="46285"/>
                        <a14:foregroundMark x1="91429" y1="62420" x2="87738" y2="35881"/>
                        <a14:foregroundMark x1="82143" y1="32909" x2="92857" y2="47346"/>
                        <a14:foregroundMark x1="92619" y1="46072" x2="82262" y2="31210"/>
                        <a14:foregroundMark x1="86429" y1="32272" x2="92381" y2="43737"/>
                        <a14:foregroundMark x1="91190" y1="41614" x2="89524" y2="36943"/>
                        <a14:foregroundMark x1="89286" y1="36518" x2="92024" y2="41189"/>
                        <a14:foregroundMark x1="49881" y1="67304" x2="65476" y2="59873"/>
                        <a14:foregroundMark x1="56310" y1="70701" x2="56905" y2="67516"/>
                        <a14:foregroundMark x1="15000" y1="32272" x2="26548" y2="26539"/>
                        <a14:foregroundMark x1="22143" y1="23567" x2="12857" y2="33546"/>
                        <a14:foregroundMark x1="14881" y1="30573" x2="20000" y2="24204"/>
                        <a14:foregroundMark x1="13452" y1="60297" x2="18810" y2="67091"/>
                        <a14:foregroundMark x1="78452" y1="30573" x2="82262" y2="30149"/>
                        <a14:foregroundMark x1="82619" y1="30573" x2="85833" y2="31423"/>
                        <a14:backgroundMark x1="63095" y1="68790" x2="72143" y2="77919"/>
                        <a14:backgroundMark x1="83333" y1="30149" x2="85833" y2="30149"/>
                        <a14:backgroundMark x1="78095" y1="29512" x2="80000" y2="2887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3510" y="5285347"/>
            <a:ext cx="3564743" cy="1998802"/>
          </a:xfrm>
          <a:prstGeom prst="rect">
            <a:avLst/>
          </a:prstGeom>
        </p:spPr>
      </p:pic>
      <p:sp>
        <p:nvSpPr>
          <p:cNvPr id="7" name="AutoShape 2" descr="https://i.mycdn.me/i?r=AyH4iRPQ2q0otWIFepML2LxRfIFuxLk_Pn2DtvTuCF_i7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" name="Oval 22"/>
          <p:cNvSpPr>
            <a:spLocks noChangeArrowheads="1"/>
          </p:cNvSpPr>
          <p:nvPr/>
        </p:nvSpPr>
        <p:spPr bwMode="auto">
          <a:xfrm>
            <a:off x="3236809" y="2349501"/>
            <a:ext cx="3354373" cy="18002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FF99"/>
              </a:gs>
            </a:gsLst>
            <a:path path="shape">
              <a:fillToRect l="50000" t="50000" r="50000" b="50000"/>
            </a:path>
          </a:gradFill>
          <a:ln w="31750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uk-UA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ФОРМИ ФІЗИЧНОГО ВИХОВАННЯ</a:t>
            </a:r>
          </a:p>
        </p:txBody>
      </p:sp>
      <p:sp>
        <p:nvSpPr>
          <p:cNvPr id="9" name="Oval 15"/>
          <p:cNvSpPr>
            <a:spLocks noChangeArrowheads="1"/>
          </p:cNvSpPr>
          <p:nvPr/>
        </p:nvSpPr>
        <p:spPr bwMode="auto">
          <a:xfrm>
            <a:off x="3704431" y="620713"/>
            <a:ext cx="2574529" cy="1295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ранкова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гігієнічна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гімнастика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507339" y="908051"/>
            <a:ext cx="2971800" cy="13684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317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уроки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фізичної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6512852" y="836614"/>
            <a:ext cx="2808419" cy="13684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uk-UA" sz="2000" dirty="0">
                <a:latin typeface="Bookman Old Style" pitchFamily="18" charset="0"/>
              </a:rPr>
              <a:t> 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фізкультурні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хвилини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уроках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Oval 20"/>
          <p:cNvSpPr>
            <a:spLocks noChangeArrowheads="1"/>
          </p:cNvSpPr>
          <p:nvPr/>
        </p:nvSpPr>
        <p:spPr bwMode="auto">
          <a:xfrm>
            <a:off x="428229" y="2636839"/>
            <a:ext cx="2651919" cy="13684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заняття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фізкультурних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гуртках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Черліденгу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21"/>
          <p:cNvSpPr>
            <a:spLocks noChangeArrowheads="1"/>
          </p:cNvSpPr>
          <p:nvPr/>
        </p:nvSpPr>
        <p:spPr bwMode="auto">
          <a:xfrm>
            <a:off x="584729" y="4365626"/>
            <a:ext cx="2574529" cy="14398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щоденні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самостійні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фізкультурні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заняття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3470540" y="4581525"/>
            <a:ext cx="2808420" cy="15113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фізкультурні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паузи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завдань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6669353" y="4294188"/>
            <a:ext cx="2729310" cy="14398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щоденні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фізкультурні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заняття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перерв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6904964" y="2563814"/>
            <a:ext cx="2729309" cy="129698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фізичні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вправи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рухливі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ігри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20" name="Пряма зі стрілкою 19"/>
          <p:cNvCxnSpPr>
            <a:stCxn id="8" idx="0"/>
            <a:endCxn id="9" idx="4"/>
          </p:cNvCxnSpPr>
          <p:nvPr/>
        </p:nvCxnSpPr>
        <p:spPr>
          <a:xfrm rot="5400000" flipH="1" flipV="1">
            <a:off x="4736152" y="2093957"/>
            <a:ext cx="433388" cy="77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 зі стрілкою 21"/>
          <p:cNvCxnSpPr>
            <a:stCxn id="8" idx="1"/>
            <a:endCxn id="10" idx="5"/>
          </p:cNvCxnSpPr>
          <p:nvPr/>
        </p:nvCxnSpPr>
        <p:spPr>
          <a:xfrm rot="16200000" flipV="1">
            <a:off x="3117457" y="2002548"/>
            <a:ext cx="537063" cy="6841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 зі стрілкою 23"/>
          <p:cNvCxnSpPr>
            <a:stCxn id="8" idx="2"/>
            <a:endCxn id="14" idx="6"/>
          </p:cNvCxnSpPr>
          <p:nvPr/>
        </p:nvCxnSpPr>
        <p:spPr>
          <a:xfrm rot="10800000" flipV="1">
            <a:off x="3080149" y="3249614"/>
            <a:ext cx="156661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 зі стрілкою 25"/>
          <p:cNvCxnSpPr>
            <a:stCxn id="8" idx="3"/>
            <a:endCxn id="15" idx="7"/>
          </p:cNvCxnSpPr>
          <p:nvPr/>
        </p:nvCxnSpPr>
        <p:spPr>
          <a:xfrm rot="5400000">
            <a:off x="2909937" y="3758380"/>
            <a:ext cx="690400" cy="9458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 зі стрілкою 27"/>
          <p:cNvCxnSpPr>
            <a:stCxn id="8" idx="4"/>
            <a:endCxn id="16" idx="0"/>
          </p:cNvCxnSpPr>
          <p:nvPr/>
        </p:nvCxnSpPr>
        <p:spPr>
          <a:xfrm rot="5400000">
            <a:off x="4678474" y="4346002"/>
            <a:ext cx="431799" cy="392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 зі стрілкою 29"/>
          <p:cNvCxnSpPr>
            <a:stCxn id="8" idx="5"/>
            <a:endCxn id="17" idx="1"/>
          </p:cNvCxnSpPr>
          <p:nvPr/>
        </p:nvCxnSpPr>
        <p:spPr>
          <a:xfrm rot="16200000" flipH="1">
            <a:off x="6275017" y="3711017"/>
            <a:ext cx="618962" cy="9691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 зі стрілкою 31"/>
          <p:cNvCxnSpPr>
            <a:stCxn id="8" idx="6"/>
            <a:endCxn id="18" idx="2"/>
          </p:cNvCxnSpPr>
          <p:nvPr/>
        </p:nvCxnSpPr>
        <p:spPr>
          <a:xfrm flipV="1">
            <a:off x="6591182" y="3212308"/>
            <a:ext cx="313782" cy="373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 зі стрілкою 33"/>
          <p:cNvCxnSpPr>
            <a:stCxn id="8" idx="7"/>
          </p:cNvCxnSpPr>
          <p:nvPr/>
        </p:nvCxnSpPr>
        <p:spPr>
          <a:xfrm rot="5400000" flipH="1" flipV="1">
            <a:off x="6111701" y="1970954"/>
            <a:ext cx="630429" cy="6539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9381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532</TotalTime>
  <Words>449</Words>
  <Application>Microsoft Office PowerPoint</Application>
  <PresentationFormat>Аркуш A4 (210x297 мм)</PresentationFormat>
  <Paragraphs>210</Paragraphs>
  <Slides>67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67</vt:i4>
      </vt:variant>
    </vt:vector>
  </HeadingPairs>
  <TitlesOfParts>
    <vt:vector size="6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julia</dc:creator>
  <cp:lastModifiedBy>Administrator</cp:lastModifiedBy>
  <cp:revision>81</cp:revision>
  <dcterms:created xsi:type="dcterms:W3CDTF">2021-02-20T14:29:11Z</dcterms:created>
  <dcterms:modified xsi:type="dcterms:W3CDTF">2025-03-16T21:28:44Z</dcterms:modified>
</cp:coreProperties>
</file>