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66" r:id="rId16"/>
    <p:sldId id="275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DDD5F-7185-4893-A35A-CF85F613AF3F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4A290-980D-47C5-8DCF-7C1822899A5E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623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6" name="Google Shape;796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09788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98691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962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346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24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27761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351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7868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4124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3530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061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9529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A1551-97F5-4E56-92A6-E9A66F7AE694}" type="datetimeFigureOut">
              <a:rPr lang="uk-UA" smtClean="0"/>
              <a:t>03.02.2025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D461C-3493-4C45-9CAC-4A83A21A73B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456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1321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8950" y="530039"/>
            <a:ext cx="462520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sz="6600" b="1" dirty="0" smtClean="0">
                <a:ln w="22225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Портфоліо</a:t>
            </a:r>
            <a:endParaRPr lang="ru-RU" sz="6600" b="1" dirty="0">
              <a:ln w="22225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683" y="1638035"/>
            <a:ext cx="40799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/>
            </a:r>
            <a:b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</a:b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 </a:t>
            </a:r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вчителя </a:t>
            </a:r>
          </a:p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початкових класів Яготинського ліцею №1 </a:t>
            </a:r>
          </a:p>
          <a:p>
            <a:pPr algn="ctr"/>
            <a:endParaRPr lang="uk-UA" sz="3200" b="1" dirty="0">
              <a:ln w="22225">
                <a:solidFill>
                  <a:srgbClr val="0000FF"/>
                </a:solidFill>
                <a:prstDash val="solid"/>
              </a:ln>
              <a:solidFill>
                <a:srgbClr val="00B0F0"/>
              </a:solidFill>
              <a:effectLst>
                <a:glow rad="63500">
                  <a:srgbClr val="4472C4">
                    <a:satMod val="175000"/>
                    <a:alpha val="4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7368" y="4315691"/>
            <a:ext cx="34458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22225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Мосьпан </a:t>
            </a:r>
          </a:p>
          <a:p>
            <a:pPr algn="ctr"/>
            <a:r>
              <a:rPr lang="uk-UA" sz="3200" b="1" dirty="0" smtClean="0">
                <a:ln w="22225">
                  <a:solidFill>
                    <a:srgbClr val="0000FF"/>
                  </a:solidFill>
                  <a:prstDash val="solid"/>
                </a:ln>
                <a:solidFill>
                  <a:srgbClr val="00B0F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Лідія Павлівна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022" y="135674"/>
            <a:ext cx="2918536" cy="3891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92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14" y="0"/>
            <a:ext cx="9153814" cy="6883526"/>
          </a:xfrm>
          <a:prstGeom prst="rect">
            <a:avLst/>
          </a:prstGeom>
        </p:spPr>
      </p:pic>
      <p:sp>
        <p:nvSpPr>
          <p:cNvPr id="3" name="Google Shape;199;p57"/>
          <p:cNvSpPr/>
          <p:nvPr/>
        </p:nvSpPr>
        <p:spPr>
          <a:xfrm>
            <a:off x="489527" y="83126"/>
            <a:ext cx="8058728" cy="1330037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Важливим джерелом знань про природу є спостереження</a:t>
            </a:r>
            <a:endParaRPr lang="uk-UA" sz="3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10" y="1880753"/>
            <a:ext cx="4382655" cy="43826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765" y="1948873"/>
            <a:ext cx="4322617" cy="432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2618"/>
          </a:xfrm>
          <a:prstGeom prst="rect">
            <a:avLst/>
          </a:prstGeom>
        </p:spPr>
      </p:pic>
      <p:sp>
        <p:nvSpPr>
          <p:cNvPr id="2" name="Google Shape;199;p57"/>
          <p:cNvSpPr/>
          <p:nvPr/>
        </p:nvSpPr>
        <p:spPr>
          <a:xfrm>
            <a:off x="480291" y="83126"/>
            <a:ext cx="8067964" cy="1330037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 до природи та </a:t>
            </a:r>
          </a:p>
          <a:p>
            <a:pPr algn="ctr"/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сімейний відпочинок</a:t>
            </a:r>
            <a:endParaRPr lang="uk-UA" sz="3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64" y="1622136"/>
            <a:ext cx="3918499" cy="4018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2136"/>
            <a:ext cx="2685427" cy="4315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542136"/>
            <a:ext cx="2743199" cy="43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2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62473" cy="6858000"/>
          </a:xfrm>
          <a:prstGeom prst="rect">
            <a:avLst/>
          </a:prstGeom>
        </p:spPr>
      </p:pic>
      <p:sp>
        <p:nvSpPr>
          <p:cNvPr id="2" name="Google Shape;199;p57"/>
          <p:cNvSpPr/>
          <p:nvPr/>
        </p:nvSpPr>
        <p:spPr>
          <a:xfrm>
            <a:off x="471055" y="120073"/>
            <a:ext cx="8220362" cy="849746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Догляд за кімнатними рослинами</a:t>
            </a:r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9" y="1231293"/>
            <a:ext cx="4285528" cy="43954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873" y="2392159"/>
            <a:ext cx="4285527" cy="439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1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572" cy="6858000"/>
          </a:xfrm>
          <a:prstGeom prst="rect">
            <a:avLst/>
          </a:prstGeom>
        </p:spPr>
      </p:pic>
      <p:sp>
        <p:nvSpPr>
          <p:cNvPr id="2" name="Google Shape;199;p57"/>
          <p:cNvSpPr/>
          <p:nvPr/>
        </p:nvSpPr>
        <p:spPr>
          <a:xfrm>
            <a:off x="498764" y="120073"/>
            <a:ext cx="8192653" cy="1145309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Експериментально-дослідницька діяльність. </a:t>
            </a:r>
            <a:b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«Вплив сонячного тепла і води на рослину»</a:t>
            </a:r>
            <a:endParaRPr lang="ru-RU" alt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6" y="1520534"/>
            <a:ext cx="4603173" cy="46031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254" y="1520535"/>
            <a:ext cx="4159829" cy="460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0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37402" cy="6858001"/>
          </a:xfrm>
          <a:prstGeom prst="rect">
            <a:avLst/>
          </a:prstGeom>
        </p:spPr>
      </p:pic>
      <p:sp>
        <p:nvSpPr>
          <p:cNvPr id="3" name="Google Shape;199;p57"/>
          <p:cNvSpPr/>
          <p:nvPr/>
        </p:nvSpPr>
        <p:spPr>
          <a:xfrm>
            <a:off x="406400" y="120073"/>
            <a:ext cx="8285017" cy="1145309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Виховний захід на екологічну тематику</a:t>
            </a:r>
            <a:b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Квест « Стежинами Яготинського парку»</a:t>
            </a:r>
            <a:endParaRPr lang="uk-UA" sz="28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7" y="1498312"/>
            <a:ext cx="4464688" cy="28797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016" y="1498313"/>
            <a:ext cx="4300457" cy="29250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782" y="4082473"/>
            <a:ext cx="3810000" cy="278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6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>
          <a:xfrm>
            <a:off x="3059113" y="274638"/>
            <a:ext cx="5627687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altLang="ru-RU" sz="3200" dirty="0" smtClean="0"/>
              <a:t> </a:t>
            </a:r>
            <a:endParaRPr lang="ru-RU" alt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Google Shape;199;p57"/>
          <p:cNvSpPr/>
          <p:nvPr/>
        </p:nvSpPr>
        <p:spPr>
          <a:xfrm>
            <a:off x="471055" y="0"/>
            <a:ext cx="8077200" cy="694938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РЕЗУЛЬТАТИВНІСТЬ</a:t>
            </a:r>
            <a:endParaRPr lang="ru-RU" altLang="ru-RU" sz="36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одзаголовок 4"/>
          <p:cNvSpPr txBox="1">
            <a:spLocks/>
          </p:cNvSpPr>
          <p:nvPr/>
        </p:nvSpPr>
        <p:spPr>
          <a:xfrm>
            <a:off x="0" y="694938"/>
            <a:ext cx="9120909" cy="2683742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uk-UA" sz="2400" b="1" dirty="0" smtClean="0">
                <a:solidFill>
                  <a:srgbClr val="FFFF00"/>
                </a:solidFill>
              </a:rPr>
              <a:t>у дітей  з’являється  чітке розуміння причинно-наслідкових зв’язків між природними явищами, трудовою діяльністю дітей та станом рослин;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algn="just">
              <a:defRPr/>
            </a:pPr>
            <a:r>
              <a:rPr lang="uk-UA" sz="2400" b="1" dirty="0" smtClean="0">
                <a:solidFill>
                  <a:srgbClr val="FFFF00"/>
                </a:solidFill>
              </a:rPr>
              <a:t> діти можуть пояснити мотив свого ставлення до об’єктів живої природи;</a:t>
            </a:r>
            <a:endParaRPr lang="ru-RU" sz="2400" b="1" dirty="0" smtClean="0">
              <a:solidFill>
                <a:srgbClr val="FFFF00"/>
              </a:solidFill>
            </a:endParaRPr>
          </a:p>
          <a:p>
            <a:pPr algn="just">
              <a:defRPr/>
            </a:pPr>
            <a:r>
              <a:rPr lang="uk-UA" sz="2400" b="1" dirty="0" smtClean="0">
                <a:solidFill>
                  <a:srgbClr val="FFFF00"/>
                </a:solidFill>
              </a:rPr>
              <a:t>сформовано ціннісне ставлення до природи.</a:t>
            </a:r>
            <a:endParaRPr lang="ru-RU" sz="2400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3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" name="Google Shape;798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4398" y="0"/>
            <a:ext cx="916839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99" name="Google Shape;799;p36"/>
          <p:cNvSpPr/>
          <p:nvPr/>
        </p:nvSpPr>
        <p:spPr>
          <a:xfrm>
            <a:off x="0" y="2744788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0" name="Google Shape;800;p36"/>
          <p:cNvSpPr/>
          <p:nvPr/>
        </p:nvSpPr>
        <p:spPr>
          <a:xfrm>
            <a:off x="684213" y="549275"/>
            <a:ext cx="4248150" cy="1727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 dirty="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33CCFF"/>
                </a:solidFill>
                <a:latin typeface="Impact"/>
              </a:rPr>
              <a:t>Дякую</a:t>
            </a:r>
          </a:p>
        </p:txBody>
      </p:sp>
      <p:sp>
        <p:nvSpPr>
          <p:cNvPr id="801" name="Google Shape;801;p36"/>
          <p:cNvSpPr/>
          <p:nvPr/>
        </p:nvSpPr>
        <p:spPr>
          <a:xfrm>
            <a:off x="2808288" y="2500746"/>
            <a:ext cx="5364163" cy="13589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uk-UA" dirty="0">
                <a:gradFill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Impact"/>
              </a:rPr>
              <a:t>з</a:t>
            </a:r>
            <a:r>
              <a:rPr b="0" i="0" dirty="0" smtClean="0">
                <a:ln>
                  <a:noFill/>
                </a:ln>
                <a:gradFill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Impact"/>
              </a:rPr>
              <a:t>а</a:t>
            </a:r>
            <a:r>
              <a:rPr lang="uk-UA" b="0" i="0" dirty="0" smtClean="0">
                <a:ln>
                  <a:noFill/>
                </a:ln>
                <a:gradFill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Impact"/>
              </a:rPr>
              <a:t> </a:t>
            </a:r>
            <a:r>
              <a:rPr b="0" i="0" dirty="0" smtClean="0">
                <a:ln>
                  <a:noFill/>
                </a:ln>
                <a:gradFill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Impact"/>
              </a:rPr>
              <a:t> увагу</a:t>
            </a:r>
            <a:r>
              <a:rPr lang="uk-UA" b="0" i="0" dirty="0" smtClean="0">
                <a:ln>
                  <a:noFill/>
                </a:ln>
                <a:gradFill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Impact"/>
              </a:rPr>
              <a:t> !</a:t>
            </a:r>
            <a:endParaRPr b="0" i="0" dirty="0">
              <a:ln>
                <a:noFill/>
              </a:ln>
              <a:gradFill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circle">
                  <a:fillToRect l="50000" t="50000" r="50000" b="50000"/>
                </a:path>
                <a:tileRect/>
              </a:gradFill>
              <a:latin typeface="Impact"/>
            </a:endParaRPr>
          </a:p>
        </p:txBody>
      </p:sp>
      <p:pic>
        <p:nvPicPr>
          <p:cNvPr id="802" name="Google Shape;802;p36" descr="Похожее изображение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43438" y="3933825"/>
            <a:ext cx="3444875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8" descr="Гифка бабочка, мотылек, прозрачный,  gif картинки,  гиф анимация скачать бесплатно 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44414">
            <a:off x="-63788" y="5436517"/>
            <a:ext cx="1905000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06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3115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31133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ПРОФЕСЙНИЙ АВТОПОРТРЕТ</a:t>
            </a:r>
            <a:endParaRPr lang="uk-UA" sz="3600" dirty="0">
              <a:solidFill>
                <a:schemeClr val="accent5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638242"/>
            <a:ext cx="46782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Посада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>
                <a:latin typeface="Monotype Corsiva" pitchFamily="66" charset="0"/>
                <a:cs typeface="Times New Roman" pitchFamily="18" charset="0"/>
              </a:rPr>
              <a:t>вчитель </a:t>
            </a:r>
            <a:r>
              <a:rPr lang="uk-UA" sz="2400" b="1" dirty="0" smtClean="0">
                <a:latin typeface="Monotype Corsiva" pitchFamily="66" charset="0"/>
                <a:cs typeface="Times New Roman" pitchFamily="18" charset="0"/>
              </a:rPr>
              <a:t>початкових  класів</a:t>
            </a:r>
            <a:endParaRPr lang="uk-UA" sz="2400" b="1" dirty="0">
              <a:latin typeface="Monotype Corsiva" pitchFamily="66" charset="0"/>
              <a:cs typeface="Times New Roman" pitchFamily="18" charset="0"/>
            </a:endParaRPr>
          </a:p>
          <a:p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latin typeface="Monotype Corsiva" pitchFamily="66" charset="0"/>
                <a:cs typeface="Times New Roman" pitchFamily="18" charset="0"/>
              </a:rPr>
              <a:t>вища</a:t>
            </a:r>
          </a:p>
          <a:p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ВНЗ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Monotype Corsiva" pitchFamily="66" charset="0"/>
                <a:cs typeface="Times New Roman" pitchFamily="18" charset="0"/>
              </a:rPr>
              <a:t>Університет Григорія Сковороди в Переяславі, 1995 рік</a:t>
            </a:r>
            <a:endParaRPr lang="uk-UA" sz="2400" b="1" dirty="0" smtClean="0">
              <a:latin typeface="Monotype Corsiva" pitchFamily="66" charset="0"/>
              <a:cs typeface="Times New Roman" pitchFamily="18" charset="0"/>
            </a:endParaRPr>
          </a:p>
          <a:p>
            <a:r>
              <a:rPr lang="uk-UA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Фах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 smtClean="0">
                <a:latin typeface="Monotype Corsiva" pitchFamily="66" charset="0"/>
                <a:cs typeface="Times New Roman" pitchFamily="18" charset="0"/>
              </a:rPr>
              <a:t>Вчитель початкових класів</a:t>
            </a:r>
          </a:p>
          <a:p>
            <a:r>
              <a:rPr lang="uk-UA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Педагогічний  </a:t>
            </a:r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стаж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Monotype Corsiva" panose="03010101010201010101" pitchFamily="66" charset="0"/>
                <a:cs typeface="Times New Roman" pitchFamily="18" charset="0"/>
              </a:rPr>
              <a:t>43 роки</a:t>
            </a:r>
            <a:endParaRPr lang="uk-UA" sz="2400" b="1" dirty="0">
              <a:latin typeface="Monotype Corsiva" panose="03010101010201010101" pitchFamily="66" charset="0"/>
              <a:cs typeface="Times New Roman" pitchFamily="18" charset="0"/>
            </a:endParaRPr>
          </a:p>
          <a:p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Кваліфікаційна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 smtClean="0">
                <a:latin typeface="Monotype Corsiva" pitchFamily="66" charset="0"/>
                <a:cs typeface="Times New Roman" pitchFamily="18" charset="0"/>
              </a:rPr>
              <a:t>категорія “Вища”</a:t>
            </a:r>
          </a:p>
          <a:p>
            <a:r>
              <a:rPr lang="uk-UA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Звання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“</a:t>
            </a:r>
            <a:r>
              <a:rPr lang="uk-UA" sz="2400" b="1" dirty="0" smtClean="0">
                <a:latin typeface="Monotype Corsiva" pitchFamily="66" charset="0"/>
                <a:cs typeface="Times New Roman" pitchFamily="18" charset="0"/>
              </a:rPr>
              <a:t>Старший вчитель”</a:t>
            </a:r>
            <a:endParaRPr lang="uk-UA" sz="2400" b="1" dirty="0">
              <a:latin typeface="Monotype Corsiva" pitchFamily="66" charset="0"/>
              <a:cs typeface="Times New Roman" pitchFamily="18" charset="0"/>
            </a:endParaRPr>
          </a:p>
          <a:p>
            <a:r>
              <a:rPr lang="uk-UA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Курси підвищення кваліфікації  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smtClean="0">
                <a:latin typeface="Monotype Corsiva" pitchFamily="66" charset="0"/>
                <a:cs typeface="Times New Roman" pitchFamily="18" charset="0"/>
              </a:rPr>
              <a:t>2020 </a:t>
            </a:r>
            <a:r>
              <a:rPr lang="uk-UA" sz="2400" b="1" dirty="0">
                <a:latin typeface="Monotype Corsiva" pitchFamily="66" charset="0"/>
                <a:cs typeface="Times New Roman" pitchFamily="18" charset="0"/>
              </a:rPr>
              <a:t>рік</a:t>
            </a:r>
            <a:endParaRPr lang="ru-RU" sz="2400" b="1" dirty="0"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42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855"/>
          </a:xfrm>
          <a:prstGeom prst="rect">
            <a:avLst/>
          </a:prstGeom>
        </p:spPr>
      </p:pic>
      <p:sp>
        <p:nvSpPr>
          <p:cNvPr id="4" name="Google Shape;208;p58"/>
          <p:cNvSpPr/>
          <p:nvPr/>
        </p:nvSpPr>
        <p:spPr>
          <a:xfrm>
            <a:off x="4855028" y="228599"/>
            <a:ext cx="4125685" cy="118417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Bookman Old Style"/>
              <a:buNone/>
            </a:pPr>
            <a:r>
              <a:rPr lang="uk-UA" sz="3600" b="1" i="1" u="none" strike="noStrike" cap="none" dirty="0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Педагогічне  кредо</a:t>
            </a:r>
            <a:endParaRPr sz="3600" b="1" i="1" u="none" strike="noStrike" cap="none" dirty="0">
              <a:solidFill>
                <a:srgbClr val="00206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5" name="Google Shape;199;p57"/>
          <p:cNvSpPr/>
          <p:nvPr/>
        </p:nvSpPr>
        <p:spPr>
          <a:xfrm>
            <a:off x="152400" y="274879"/>
            <a:ext cx="3952729" cy="1137897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Bookman Old Style"/>
              <a:buNone/>
            </a:pPr>
            <a:r>
              <a:rPr lang="uk-UA" sz="3600" b="1" i="1" u="none" strike="noStrike" cap="none" dirty="0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Життєве кредо</a:t>
            </a:r>
            <a:endParaRPr sz="3600" b="1" i="1" u="none" strike="noStrike" cap="none" dirty="0">
              <a:solidFill>
                <a:srgbClr val="00206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364618" y="2207491"/>
            <a:ext cx="3819455" cy="3694545"/>
          </a:xfrm>
          <a:prstGeom prst="verticalScroll">
            <a:avLst/>
          </a:prstGeom>
          <a:noFill/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5190837" y="2207491"/>
            <a:ext cx="3657382" cy="3694545"/>
          </a:xfrm>
          <a:prstGeom prst="verticalScroll">
            <a:avLst/>
          </a:prstGeom>
          <a:noFill/>
          <a:ln w="762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5597018" y="2803487"/>
            <a:ext cx="273418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Головна віра в дитину, повага її особистості, прагнення допомогти їй в досягненні успіху!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" panose="020B0502040204020203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4291" y="3405557"/>
            <a:ext cx="30803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Гуманність і творчість - два крила педагога!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85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Google Shape;199;p57"/>
          <p:cNvSpPr/>
          <p:nvPr/>
        </p:nvSpPr>
        <p:spPr>
          <a:xfrm>
            <a:off x="2724728" y="108626"/>
            <a:ext cx="6313394" cy="1258356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icrosoft Yi Baiti" panose="03000500000000000000" pitchFamily="66" charset="0"/>
              </a:rPr>
              <a:t>Науково – методична проблема </a:t>
            </a:r>
            <a:endParaRPr lang="uk-UA" sz="36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Microsoft Yi Baiti" panose="03000500000000000000" pitchFamily="66" charset="0"/>
            </a:endParaRPr>
          </a:p>
        </p:txBody>
      </p:sp>
      <p:pic>
        <p:nvPicPr>
          <p:cNvPr id="5" name="Picture 4" descr="C:\Users\IraOni\Desktop\blackboard-clipart-beautiful-teacher-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8516" y="2733964"/>
            <a:ext cx="5125272" cy="41240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1" y="3078127"/>
            <a:ext cx="30757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bg1"/>
                </a:solidFill>
                <a:latin typeface="Arial Nova Light" panose="020B0304020202020204" pitchFamily="34" charset="0"/>
              </a:rPr>
              <a:t>Виховання екологічної культури молодших школярів</a:t>
            </a:r>
            <a:endParaRPr lang="uk-UA" sz="3200" b="1" i="1" dirty="0">
              <a:solidFill>
                <a:schemeClr val="bg1"/>
              </a:solidFill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8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5563" y="889843"/>
            <a:ext cx="67887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Bahnschrift Light" panose="020B0502040204020203" pitchFamily="34" charset="0"/>
              </a:rPr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Історія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людства нерозривно пов'язана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з історією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природи. На сучасному етапі питання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традиційної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взаємодії її з людиною виросли в глобальну екологічну проблему. Якщо люди в найближчому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майбутньому не навчаться дбайливо відноситися до природи, вони знищать себе. </a:t>
            </a:r>
          </a:p>
          <a:p>
            <a:pPr algn="just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А для цього треба виховувати екологічну культуру і відповідальність. І починати екологічне виховання, на нашу думку, треба з молодшого шкільного віку, оскільки в цей час придбані знання можуть надалі перетворитися в міцні переконання.</a:t>
            </a:r>
          </a:p>
          <a:p>
            <a:pPr algn="just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	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Bahnschrift Light" panose="020B0502040204020203" pitchFamily="34" charset="0"/>
              </a:rPr>
              <a:t> У концепції Нової школи України зазначені основні компетентності, які повинні бути сформовані в учнів, серед них і «Екологічна грамотність і здорове життя. Уміння розумно та раціонально користуватися природними ресурсами в рамках сталого розвитку, усвідомлення ролі навколишнього середовища для життя і здоров’я людини, здатність і бажання дотримуватися здорового способу життя».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Bahnschrift Light" panose="020B0502040204020203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6E52BA0-A30E-925E-86A3-3679F66A4A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4291" y="2720102"/>
            <a:ext cx="2123442" cy="41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86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624" cy="6858000"/>
          </a:xfrm>
          <a:prstGeom prst="rect">
            <a:avLst/>
          </a:prstGeom>
        </p:spPr>
      </p:pic>
      <p:sp>
        <p:nvSpPr>
          <p:cNvPr id="4" name="Облако 3"/>
          <p:cNvSpPr/>
          <p:nvPr/>
        </p:nvSpPr>
        <p:spPr>
          <a:xfrm>
            <a:off x="535710" y="849744"/>
            <a:ext cx="4525818" cy="2971939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Екологічне виховання-це формування у людини здатності і бажання діяти відповідно до законів екології ,які вона засвоїла в процесі навчання.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3976255" y="3115102"/>
            <a:ext cx="4525818" cy="299258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 rot="21414855">
            <a:off x="4775200" y="3821684"/>
            <a:ext cx="31403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Екологічне виховання є рівнодіюча всіх сторін виховання розумового, морального, патріотичного, естетичного, фізичного і трудового.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81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635702" y="297296"/>
            <a:ext cx="6188075" cy="14700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8" y="-1"/>
            <a:ext cx="9167237" cy="6874637"/>
          </a:xfrm>
          <a:prstGeom prst="rect">
            <a:avLst/>
          </a:prstGeom>
        </p:spPr>
      </p:pic>
      <p:sp>
        <p:nvSpPr>
          <p:cNvPr id="4" name="Google Shape;199;p57"/>
          <p:cNvSpPr/>
          <p:nvPr/>
        </p:nvSpPr>
        <p:spPr>
          <a:xfrm>
            <a:off x="480291" y="145571"/>
            <a:ext cx="8192654" cy="1258356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ЗАВДАННЯ ЕКОЛОГІЧНОЇ</a:t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СТЕЖИНИ</a:t>
            </a:r>
            <a:endParaRPr lang="ru-RU" altLang="ru-RU" sz="3600" b="1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0089" y="4954436"/>
            <a:ext cx="6579299" cy="1903564"/>
          </a:xfrm>
          <a:prstGeom prst="rect">
            <a:avLst/>
          </a:prstGeom>
        </p:spPr>
      </p:pic>
      <p:sp>
        <p:nvSpPr>
          <p:cNvPr id="6" name="Сувій: вертикальний 10">
            <a:extLst>
              <a:ext uri="{FF2B5EF4-FFF2-40B4-BE49-F238E27FC236}">
                <a16:creationId xmlns:a16="http://schemas.microsoft.com/office/drawing/2014/main" id="{315400D3-088F-32A4-DA1E-F2A190CDABE1}"/>
              </a:ext>
            </a:extLst>
          </p:cNvPr>
          <p:cNvSpPr/>
          <p:nvPr/>
        </p:nvSpPr>
        <p:spPr>
          <a:xfrm>
            <a:off x="2223118" y="1668418"/>
            <a:ext cx="4697763" cy="3384921"/>
          </a:xfrm>
          <a:prstGeom prst="verticalScroll">
            <a:avLst/>
          </a:prstGeom>
          <a:solidFill>
            <a:schemeClr val="bg1"/>
          </a:solidFill>
          <a:ln w="76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defRPr/>
            </a:pPr>
            <a:r>
              <a:rPr lang="uk-UA" b="1" dirty="0" smtClean="0">
                <a:solidFill>
                  <a:srgbClr val="002060"/>
                </a:solidFill>
              </a:rPr>
              <a:t>	Навчити </a:t>
            </a:r>
            <a:r>
              <a:rPr lang="uk-UA" b="1" dirty="0">
                <a:solidFill>
                  <a:srgbClr val="002060"/>
                </a:solidFill>
              </a:rPr>
              <a:t>дітей впізнавати в природі вивчені живі об’єкти, бачити ознаки їх пристосування до умов існування, біологічні ритми, пояснювати їх екологічне значення, виховувати екологічно грамотну поведінку в природі.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87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7225" cy="6858000"/>
          </a:xfrm>
          <a:prstGeom prst="rect">
            <a:avLst/>
          </a:prstGeom>
        </p:spPr>
      </p:pic>
      <p:sp>
        <p:nvSpPr>
          <p:cNvPr id="3" name="Google Shape;199;p57"/>
          <p:cNvSpPr/>
          <p:nvPr/>
        </p:nvSpPr>
        <p:spPr>
          <a:xfrm>
            <a:off x="480291" y="145571"/>
            <a:ext cx="8192654" cy="1258356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ФУНКЦІЇ ЕКОЛОГІЧНОЇ</a:t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СТЕЖИНИ</a:t>
            </a:r>
            <a:endParaRPr lang="uk-UA" sz="36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" name="Google Shape;410;p72"/>
          <p:cNvSpPr/>
          <p:nvPr/>
        </p:nvSpPr>
        <p:spPr>
          <a:xfrm>
            <a:off x="2115127" y="1505527"/>
            <a:ext cx="5523345" cy="1801091"/>
          </a:xfrm>
          <a:prstGeom prst="flowChartPunchedTape">
            <a:avLst/>
          </a:prstGeom>
          <a:solidFill>
            <a:srgbClr val="95DBF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r>
              <a:rPr lang="uk-UA" b="1" dirty="0" smtClean="0">
                <a:solidFill>
                  <a:srgbClr val="C00000"/>
                </a:solidFill>
              </a:rPr>
              <a:t>Розвивальна</a:t>
            </a:r>
            <a:r>
              <a:rPr lang="uk-UA" b="1" dirty="0" smtClean="0">
                <a:solidFill>
                  <a:srgbClr val="002060"/>
                </a:solidFill>
              </a:rPr>
              <a:t> – формування екологічної  	свідомості, культури, формування 	екологічного мислення, як складової 	загальної культури.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410;p72"/>
          <p:cNvSpPr/>
          <p:nvPr/>
        </p:nvSpPr>
        <p:spPr>
          <a:xfrm>
            <a:off x="281708" y="3408218"/>
            <a:ext cx="5523345" cy="1819565"/>
          </a:xfrm>
          <a:prstGeom prst="flowChartPunchedTape">
            <a:avLst/>
          </a:prstGeom>
          <a:solidFill>
            <a:srgbClr val="95DBF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r>
              <a:rPr lang="uk-UA" b="1" dirty="0" smtClean="0">
                <a:solidFill>
                  <a:srgbClr val="C00000"/>
                </a:solidFill>
              </a:rPr>
              <a:t>Виховна </a:t>
            </a:r>
            <a:r>
              <a:rPr lang="uk-UA" b="1" dirty="0" smtClean="0">
                <a:solidFill>
                  <a:srgbClr val="002060"/>
                </a:solidFill>
              </a:rPr>
              <a:t>– залучення дітей до спілкування з 	природою.    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410;p72"/>
          <p:cNvSpPr/>
          <p:nvPr/>
        </p:nvSpPr>
        <p:spPr>
          <a:xfrm>
            <a:off x="3449780" y="4959928"/>
            <a:ext cx="5523345" cy="1819565"/>
          </a:xfrm>
          <a:prstGeom prst="flowChartPunchedTape">
            <a:avLst/>
          </a:prstGeom>
          <a:solidFill>
            <a:srgbClr val="95DBF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endParaRPr lang="uk-UA" b="1" dirty="0" smtClean="0">
              <a:solidFill>
                <a:srgbClr val="002060"/>
              </a:solidFill>
            </a:endParaRPr>
          </a:p>
          <a:p>
            <a:pPr>
              <a:buClr>
                <a:schemeClr val="dk1"/>
              </a:buClr>
              <a:buSzPts val="1800"/>
            </a:pPr>
            <a:r>
              <a:rPr lang="uk-UA" b="1" dirty="0" smtClean="0">
                <a:solidFill>
                  <a:srgbClr val="C00000"/>
                </a:solidFill>
              </a:rPr>
              <a:t>Навчальна </a:t>
            </a:r>
            <a:r>
              <a:rPr lang="uk-UA" b="1" dirty="0" smtClean="0">
                <a:solidFill>
                  <a:srgbClr val="002060"/>
                </a:solidFill>
              </a:rPr>
              <a:t>– формування в дітей навичок 	перенесення екологічних знань у реальне 	життя.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542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6890327"/>
          </a:xfrm>
          <a:prstGeom prst="rect">
            <a:avLst/>
          </a:prstGeom>
        </p:spPr>
      </p:pic>
      <p:sp>
        <p:nvSpPr>
          <p:cNvPr id="2" name="Google Shape;199;p57"/>
          <p:cNvSpPr/>
          <p:nvPr/>
        </p:nvSpPr>
        <p:spPr>
          <a:xfrm>
            <a:off x="457199" y="83127"/>
            <a:ext cx="8091055" cy="694938"/>
          </a:xfrm>
          <a:prstGeom prst="roundRect">
            <a:avLst>
              <a:gd name="adj" fmla="val 24207"/>
            </a:avLst>
          </a:prstGeom>
          <a:solidFill>
            <a:srgbClr val="FFFFFF"/>
          </a:solidFill>
          <a:ln w="63500" cap="flat" cmpd="sng">
            <a:solidFill>
              <a:srgbClr val="3399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ФОРМИ РОБОТИ </a:t>
            </a:r>
            <a:br>
              <a:rPr lang="uk-UA" alt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altLang="ru-RU" sz="3600" b="1" dirty="0" smtClean="0">
              <a:solidFill>
                <a:srgbClr val="FF0000"/>
              </a:solidFill>
            </a:endParaRPr>
          </a:p>
        </p:txBody>
      </p:sp>
      <p:sp>
        <p:nvSpPr>
          <p:cNvPr id="4" name="Подзаголовок 8"/>
          <p:cNvSpPr txBox="1">
            <a:spLocks/>
          </p:cNvSpPr>
          <p:nvPr/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b="1" dirty="0">
                <a:solidFill>
                  <a:srgbClr val="002060"/>
                </a:solidFill>
              </a:rPr>
              <a:t>Е</a:t>
            </a:r>
            <a:r>
              <a:rPr lang="uk-UA" b="1" dirty="0" smtClean="0">
                <a:solidFill>
                  <a:srgbClr val="002060"/>
                </a:solidFill>
              </a:rPr>
              <a:t>кологічні бесіди;</a:t>
            </a:r>
          </a:p>
          <a:p>
            <a:pPr>
              <a:defRPr/>
            </a:pPr>
            <a:r>
              <a:rPr lang="uk-UA" b="1" dirty="0">
                <a:solidFill>
                  <a:srgbClr val="002060"/>
                </a:solidFill>
              </a:rPr>
              <a:t>с</a:t>
            </a:r>
            <a:r>
              <a:rPr lang="uk-UA" b="1" dirty="0" smtClean="0">
                <a:solidFill>
                  <a:srgbClr val="002060"/>
                </a:solidFill>
              </a:rPr>
              <a:t>постереження;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елементарні досліди; 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екскурсії; 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цільові прогулянки; 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хвилинки милування в природі;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екологічні конкурси;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вікторини;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вирішення екологічних ситуативних завдань;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читання художньої літератури;</a:t>
            </a:r>
          </a:p>
          <a:p>
            <a:pPr>
              <a:defRPr/>
            </a:pPr>
            <a:r>
              <a:rPr lang="uk-UA" b="1" dirty="0" smtClean="0">
                <a:solidFill>
                  <a:srgbClr val="002060"/>
                </a:solidFill>
              </a:rPr>
              <a:t>обговорення та програвання ситуацій; </a:t>
            </a:r>
            <a:endParaRPr lang="ru-RU" dirty="0" smtClean="0"/>
          </a:p>
        </p:txBody>
      </p:sp>
      <p:sp>
        <p:nvSpPr>
          <p:cNvPr id="5" name="Содержимое 9"/>
          <p:cNvSpPr txBox="1">
            <a:spLocks/>
          </p:cNvSpPr>
          <p:nvPr/>
        </p:nvSpPr>
        <p:spPr>
          <a:xfrm>
            <a:off x="4953000" y="1526309"/>
            <a:ext cx="3793836" cy="45259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трудовий десант 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«Червона книга природи» 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колекціонування;</a:t>
            </a:r>
          </a:p>
          <a:p>
            <a:pPr>
              <a:defRPr/>
            </a:pPr>
            <a:r>
              <a:rPr lang="uk-UA" sz="2000" b="1" dirty="0">
                <a:solidFill>
                  <a:srgbClr val="002060"/>
                </a:solidFill>
              </a:rPr>
              <a:t>т</a:t>
            </a:r>
            <a:r>
              <a:rPr lang="uk-UA" sz="2000" b="1" dirty="0" smtClean="0">
                <a:solidFill>
                  <a:srgbClr val="002060"/>
                </a:solidFill>
              </a:rPr>
              <a:t>еатралізації</a:t>
            </a:r>
            <a:r>
              <a:rPr lang="uk-UA" sz="2000" b="1" dirty="0" smtClean="0">
                <a:solidFill>
                  <a:srgbClr val="002060"/>
                </a:solidFill>
              </a:rPr>
              <a:t>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 інсценівки; 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екологічні дозвілля;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розваги;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 свята;</a:t>
            </a:r>
          </a:p>
          <a:p>
            <a:pPr>
              <a:defRPr/>
            </a:pPr>
            <a:r>
              <a:rPr lang="uk-UA" sz="2000" b="1" dirty="0" smtClean="0">
                <a:solidFill>
                  <a:srgbClr val="002060"/>
                </a:solidFill>
              </a:rPr>
              <a:t>екологічні ігри (імітаційні, дидактичні, змагальні, сюжетно-рольові ігри, ігри-подорожі, рухливі ігри</a:t>
            </a:r>
            <a:r>
              <a:rPr lang="uk-UA" sz="2000" dirty="0" smtClean="0"/>
              <a:t>).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7940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</TotalTime>
  <Words>260</Words>
  <Application>Microsoft Office PowerPoint</Application>
  <PresentationFormat>Экран (4:3)</PresentationFormat>
  <Paragraphs>74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Arial</vt:lpstr>
      <vt:lpstr>Arial Nova Light</vt:lpstr>
      <vt:lpstr>Bahnschrift Light</vt:lpstr>
      <vt:lpstr>Bookman Old Style</vt:lpstr>
      <vt:lpstr>Calibri</vt:lpstr>
      <vt:lpstr>Calibri Light</vt:lpstr>
      <vt:lpstr>Impact</vt:lpstr>
      <vt:lpstr>Microsoft Yi Baiti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ДАНЧУК</dc:creator>
  <cp:lastModifiedBy>АННА ДАНЧУК</cp:lastModifiedBy>
  <cp:revision>28</cp:revision>
  <dcterms:created xsi:type="dcterms:W3CDTF">2025-02-01T13:20:16Z</dcterms:created>
  <dcterms:modified xsi:type="dcterms:W3CDTF">2025-02-03T08:46:54Z</dcterms:modified>
</cp:coreProperties>
</file>