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0">
  <p:sldMasterIdLst>
    <p:sldMasterId id="2147483648" r:id="rId1"/>
  </p:sldMasterIdLst>
  <p:notesMasterIdLst>
    <p:notesMasterId r:id="rId18"/>
  </p:notesMasterIdLst>
  <p:sldIdLst>
    <p:sldId id="315" r:id="rId3"/>
    <p:sldId id="257" r:id="rId4"/>
    <p:sldId id="259" r:id="rId5"/>
    <p:sldId id="260" r:id="rId6"/>
    <p:sldId id="275" r:id="rId7"/>
    <p:sldId id="318" r:id="rId8"/>
    <p:sldId id="319" r:id="rId9"/>
    <p:sldId id="314" r:id="rId10"/>
    <p:sldId id="262" r:id="rId11"/>
    <p:sldId id="321" r:id="rId12"/>
    <p:sldId id="320" r:id="rId13"/>
    <p:sldId id="322" r:id="rId14"/>
    <p:sldId id="323" r:id="rId15"/>
    <p:sldId id="325" r:id="rId16"/>
    <p:sldId id="324" r:id="rId17"/>
    <p:sldId id="316" r:id="rId19"/>
    <p:sldId id="328" r:id="rId20"/>
    <p:sldId id="329" r:id="rId21"/>
    <p:sldId id="326" r:id="rId22"/>
    <p:sldId id="284" r:id="rId23"/>
    <p:sldId id="327" r:id="rId24"/>
    <p:sldId id="292" r:id="rId25"/>
  </p:sldIdLst>
  <p:sldSz cx="9144000" cy="6858000" type="screen4x3"/>
  <p:notesSz cx="6858000" cy="9144000"/>
  <p:defaultTextStyle>
    <a:lvl1pPr marL="0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Georgia" panose="02040502050405020303" pitchFamily="18" charset="0"/>
        <a:sym typeface="Georgia" panose="02040502050405020303" pitchFamily="18" charset="0"/>
      </a:defRPr>
    </a:lvl1pPr>
    <a:lvl2pPr marL="457200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Georgia" panose="02040502050405020303" pitchFamily="18" charset="0"/>
        <a:sym typeface="Georgia" panose="02040502050405020303" pitchFamily="18" charset="0"/>
      </a:defRPr>
    </a:lvl2pPr>
    <a:lvl3pPr marL="914400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Georgia" panose="02040502050405020303" pitchFamily="18" charset="0"/>
        <a:sym typeface="Georgia" panose="02040502050405020303" pitchFamily="18" charset="0"/>
      </a:defRPr>
    </a:lvl3pPr>
    <a:lvl4pPr marL="1371600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Georgia" panose="02040502050405020303" pitchFamily="18" charset="0"/>
        <a:sym typeface="Georgia" panose="02040502050405020303" pitchFamily="18" charset="0"/>
      </a:defRPr>
    </a:lvl4pPr>
    <a:lvl5pPr marL="1828800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Georgia" panose="02040502050405020303" pitchFamily="18" charset="0"/>
        <a:sym typeface="Georgia" panose="02040502050405020303" pitchFamily="18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175" autoAdjust="0"/>
    <p:restoredTop sz="93842" autoAdjust="0"/>
  </p:normalViewPr>
  <p:slideViewPr>
    <p:cSldViewPr showGuides="1">
      <p:cViewPr varScale="1">
        <p:scale>
          <a:sx n="81" d="100"/>
          <a:sy n="81" d="100"/>
        </p:scale>
        <p:origin x="917" y="48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/>
          <a:p>
            <a:pPr lvl="0" eaLnBrk="1" hangingPunct="1"/>
            <a:endParaRPr lang="ru-RU" altLang="en-US" sz="1200"/>
          </a:p>
        </p:txBody>
      </p:sp>
      <p:sp>
        <p:nvSpPr>
          <p:cNvPr id="1048703" name="Дата 2"/>
          <p:cNvSpPr>
            <a:spLocks noGrp="1"/>
          </p:cNvSpPr>
          <p:nvPr>
            <p:ph type="dt" idx="1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/>
          <a:p>
            <a:pPr lvl="0" algn="r" eaLnBrk="1" hangingPunct="1"/>
            <a:fld id="{566ABCEB-ACFC-4714-9973-3DA970169C29}" type="datetime1">
              <a:rPr lang="ru-RU" altLang="en-US" sz="1200"/>
            </a:fld>
            <a:endParaRPr lang="ru-RU" altLang="en-US" sz="1200"/>
          </a:p>
        </p:txBody>
      </p:sp>
      <p:sp>
        <p:nvSpPr>
          <p:cNvPr id="104870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  <p:txBody>
          <a:bodyPr vert="horz" lIns="91440" tIns="45720" rIns="91440" bIns="45720" anchor="ctr"/>
          <a:lstStyle/>
          <a:p/>
        </p:txBody>
      </p:sp>
      <p:sp>
        <p:nvSpPr>
          <p:cNvPr id="104870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ru-RU" altLang="en-US"/>
              <a:t>Образец текста</a:t>
            </a:r>
            <a:endParaRPr lang="ru-RU" altLang="en-US"/>
          </a:p>
          <a:p>
            <a:pPr lvl="1"/>
            <a:r>
              <a:rPr lang="ru-RU" altLang="en-US"/>
              <a:t>Второй уровень</a:t>
            </a:r>
            <a:endParaRPr lang="ru-RU" altLang="en-US"/>
          </a:p>
          <a:p>
            <a:pPr lvl="2"/>
            <a:r>
              <a:rPr lang="ru-RU" altLang="en-US"/>
              <a:t>Третий уровень</a:t>
            </a:r>
            <a:endParaRPr lang="ru-RU" altLang="en-US"/>
          </a:p>
          <a:p>
            <a:pPr lvl="3"/>
            <a:r>
              <a:rPr lang="ru-RU" altLang="en-US"/>
              <a:t>Четвертый уровень</a:t>
            </a:r>
            <a:endParaRPr lang="ru-RU" altLang="en-US"/>
          </a:p>
          <a:p>
            <a:pPr lvl="4"/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104870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/>
          <a:p>
            <a:pPr lvl="0" eaLnBrk="1" hangingPunct="1"/>
            <a:endParaRPr lang="ru-RU" altLang="en-US" sz="1200"/>
          </a:p>
        </p:txBody>
      </p:sp>
      <p:sp>
        <p:nvSpPr>
          <p:cNvPr id="104870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/>
          <a:p>
            <a:pPr lvl="0" algn="r" eaLnBrk="1" hangingPunct="1"/>
            <a:fld id="{566ABCEB-ACFC-4714-9973-3DA970169C29}" type="slidenum">
              <a:rPr lang="ru-RU" altLang="ru-RU" sz="1200"/>
            </a:fld>
            <a:endParaRPr lang="ru-RU" altLang="ru-RU" sz="1200"/>
          </a:p>
        </p:txBody>
      </p:sp>
    </p:spTree>
  </p:cSld>
  <p:clrMap bg1="dk1" tx1="dk1" bg2="dk1" tx2="dk1" accent1="dk1" accent2="dk1" accent3="dk1" accent4="dk1" accent5="dk1" accent6="dk1" hlink="dk1" folHlink="dk1"/>
  <p:notesStyle>
    <a:lvl1pPr marL="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Calibri" panose="020F0502020204030204" pitchFamily="34" charset="0"/>
        <a:sym typeface="Georgia" panose="02040502050405020303" pitchFamily="18" charset="0"/>
      </a:defRPr>
    </a:lvl1pPr>
    <a:lvl2pPr marL="45720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Calibri" panose="020F0502020204030204" pitchFamily="34" charset="0"/>
        <a:sym typeface="Georgia" panose="02040502050405020303" pitchFamily="18" charset="0"/>
      </a:defRPr>
    </a:lvl2pPr>
    <a:lvl3pPr marL="91440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Calibri" panose="020F0502020204030204" pitchFamily="34" charset="0"/>
        <a:sym typeface="Georgia" panose="02040502050405020303" pitchFamily="18" charset="0"/>
      </a:defRPr>
    </a:lvl3pPr>
    <a:lvl4pPr marL="137160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Calibri" panose="020F0502020204030204" pitchFamily="34" charset="0"/>
        <a:sym typeface="Georgia" panose="02040502050405020303" pitchFamily="18" charset="0"/>
      </a:defRPr>
    </a:lvl4pPr>
    <a:lvl5pPr marL="182880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Calibri" panose="020F0502020204030204" pitchFamily="34" charset="0"/>
        <a:sym typeface="Georgia" panose="02040502050405020303" pitchFamily="18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566ABCEB-ACFC-4714-9973-3DA970169C29}" type="slidenum">
              <a:rPr lang="ru-RU" altLang="ru-RU" sz="1200" smtClean="0"/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180" y="3528591"/>
            <a:ext cx="6400800" cy="1260000"/>
          </a:xfrm>
        </p:spPr>
        <p:txBody>
          <a:bodyPr/>
          <a:lstStyle>
            <a:lvl1pPr marL="0" indent="0" algn="ctr">
              <a:buNone/>
              <a:defRPr sz="3600" i="1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048587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932"/>
            <a:ext cx="8424088" cy="1260000"/>
          </a:xfrm>
        </p:spPr>
        <p:txBody>
          <a:bodyPr/>
          <a:lstStyle>
            <a:lvl1pPr>
              <a:defRPr sz="8000" b="0">
                <a:solidFill>
                  <a:schemeClr val="bg2">
                    <a:lumMod val="25000"/>
                  </a:schemeClr>
                </a:solidFill>
                <a:effectLst/>
                <a:latin typeface="Cassandra" pitchFamily="66" charset="0"/>
                <a:ea typeface="Arial Unicode MS" panose="020B0604020202020204" pitchFamily="34" charset="-128"/>
                <a:cs typeface="Arial" panose="020B0604020202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Заголовок 1"/>
          <p:cNvSpPr>
            <a:spLocks noGrp="1"/>
          </p:cNvSpPr>
          <p:nvPr>
            <p:ph type="title"/>
          </p:nvPr>
        </p:nvSpPr>
        <p:spPr>
          <a:xfrm>
            <a:off x="936241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48638" name="Содержимое 2"/>
          <p:cNvSpPr>
            <a:spLocks noGrp="1"/>
          </p:cNvSpPr>
          <p:nvPr>
            <p:ph idx="1"/>
          </p:nvPr>
        </p:nvSpPr>
        <p:spPr>
          <a:xfrm>
            <a:off x="935596" y="1593342"/>
            <a:ext cx="7920000" cy="4428000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0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48581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7950" indent="0">
              <a:buNone/>
            </a:lvl2pPr>
            <a:lvl3pPr marL="107950" indent="0">
              <a:buNone/>
            </a:lvl3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48657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428000"/>
          </a:xfrm>
        </p:spPr>
        <p:txBody>
          <a:bodyPr/>
          <a:lstStyle>
            <a:lvl1pPr marL="342265" indent="-342265">
              <a:buSzPct val="80000"/>
              <a:buFont typeface="Wingdings 2" panose="05020102010507070707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741680" indent="-284480">
              <a:buSzPct val="80000"/>
              <a:buFont typeface="Wingdings" panose="05000000000000000000" pitchFamily="2" charset="2"/>
              <a:buChar char="§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 marL="1144905" indent="-230505">
              <a:buSzPct val="80000"/>
              <a:buFont typeface="Arial" panose="020B0604020202020204" pitchFamily="34" charset="0"/>
              <a:buChar char="•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buFont typeface="Wingdings 2" panose="05020102010507070707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buFont typeface="Wingdings 2" panose="05020102010507070707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48700" name="Содержимое 2"/>
          <p:cNvSpPr>
            <a:spLocks noGrp="1"/>
          </p:cNvSpPr>
          <p:nvPr>
            <p:ph sz="half" idx="1"/>
          </p:nvPr>
        </p:nvSpPr>
        <p:spPr>
          <a:xfrm>
            <a:off x="935596" y="1592796"/>
            <a:ext cx="3780000" cy="4428000"/>
          </a:xfrm>
        </p:spPr>
        <p:txBody>
          <a:bodyPr/>
          <a:lstStyle>
            <a:lvl1pPr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</p:txBody>
      </p:sp>
      <p:sp>
        <p:nvSpPr>
          <p:cNvPr id="1048701" name="Содержимое 3"/>
          <p:cNvSpPr>
            <a:spLocks noGrp="1"/>
          </p:cNvSpPr>
          <p:nvPr>
            <p:ph sz="half" idx="2"/>
          </p:nvPr>
        </p:nvSpPr>
        <p:spPr>
          <a:xfrm>
            <a:off x="5076056" y="1592796"/>
            <a:ext cx="3780000" cy="4428000"/>
          </a:xfrm>
        </p:spPr>
        <p:txBody>
          <a:bodyPr/>
          <a:lstStyle>
            <a:lvl1pPr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971550" y="296862"/>
            <a:ext cx="7920037" cy="9001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971550" y="1631950"/>
            <a:ext cx="7920037" cy="442753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ru-RU" altLang="en-US"/>
              <a:t>Образец текста</a:t>
            </a:r>
            <a:endParaRPr lang="ru-RU" altLang="en-US"/>
          </a:p>
          <a:p>
            <a:pPr lvl="1"/>
            <a:r>
              <a:rPr lang="ru-RU" altLang="en-US"/>
              <a:t>Второй уровень</a:t>
            </a:r>
            <a:endParaRPr lang="ru-RU" altLang="en-US"/>
          </a:p>
          <a:p>
            <a:pPr lvl="2"/>
            <a:r>
              <a:rPr lang="ru-RU" altLang="en-US"/>
              <a:t>Третий уровень</a:t>
            </a:r>
            <a:endParaRPr lang="ru-RU" alt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kern="1200">
          <a:solidFill>
            <a:srgbClr val="4A452A"/>
          </a:solidFill>
          <a:latin typeface="Cassandra" pitchFamily="66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 2" panose="05020102010507070707" pitchFamily="18" charset="2"/>
        <a:buChar char="·"/>
        <a:defRPr sz="3200" kern="1200">
          <a:solidFill>
            <a:srgbClr val="4A452A"/>
          </a:solidFill>
          <a:latin typeface="+mj-lt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 kern="1200">
          <a:solidFill>
            <a:srgbClr val="4A452A"/>
          </a:solidFill>
          <a:latin typeface="+mj-lt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A452A"/>
          </a:solidFill>
          <a:latin typeface="+mj-lt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17375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17375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image" Target="../media/image46.jpeg"/><Relationship Id="rId7" Type="http://schemas.openxmlformats.org/officeDocument/2006/relationships/image" Target="../media/image45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jpeg"/><Relationship Id="rId8" Type="http://schemas.openxmlformats.org/officeDocument/2006/relationships/image" Target="../media/image64.jpeg"/><Relationship Id="rId7" Type="http://schemas.openxmlformats.org/officeDocument/2006/relationships/image" Target="../media/image63.jpeg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66.jpeg"/><Relationship Id="rId1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jpeg"/><Relationship Id="rId8" Type="http://schemas.openxmlformats.org/officeDocument/2006/relationships/image" Target="../media/image74.jpeg"/><Relationship Id="rId7" Type="http://schemas.openxmlformats.org/officeDocument/2006/relationships/image" Target="../media/image73.jpeg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76.jpeg"/><Relationship Id="rId1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jpeg"/><Relationship Id="rId8" Type="http://schemas.openxmlformats.org/officeDocument/2006/relationships/image" Target="../media/image87.jpeg"/><Relationship Id="rId7" Type="http://schemas.openxmlformats.org/officeDocument/2006/relationships/image" Target="../media/image86.jpeg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332656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Портфоліо</a:t>
            </a:r>
            <a:r>
              <a:rPr lang="ru-RU" sz="5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ru-RU" sz="5400" b="1" i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9" y="2996952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>
                <a:solidFill>
                  <a:schemeClr val="accent6">
                    <a:lumMod val="75000"/>
                  </a:schemeClr>
                </a:solidFill>
              </a:rPr>
              <a:t>Учителя інтегрованого курсу «Мистецтво»</a:t>
            </a:r>
            <a:endParaRPr lang="uk-UA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1594114"/>
            <a:ext cx="8315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>
                <a:solidFill>
                  <a:schemeClr val="accent6">
                    <a:lumMod val="75000"/>
                  </a:schemeClr>
                </a:solidFill>
              </a:rPr>
              <a:t>Мордовцевої</a:t>
            </a:r>
            <a:r>
              <a:rPr lang="uk-UA" sz="3600" b="1" dirty="0">
                <a:solidFill>
                  <a:schemeClr val="accent6">
                    <a:lumMod val="75000"/>
                  </a:schemeClr>
                </a:solidFill>
              </a:rPr>
              <a:t> Наталії Павлівни</a:t>
            </a:r>
            <a:endParaRPr lang="uk-UA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0666" y="4582553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>
                <a:solidFill>
                  <a:schemeClr val="accent6">
                    <a:lumMod val="75000"/>
                  </a:schemeClr>
                </a:solidFill>
              </a:rPr>
              <a:t>Сулимівська</a:t>
            </a:r>
            <a:r>
              <a:rPr lang="uk-UA" sz="2000" b="1" dirty="0">
                <a:solidFill>
                  <a:schemeClr val="accent6">
                    <a:lumMod val="75000"/>
                  </a:schemeClr>
                </a:solidFill>
              </a:rPr>
              <a:t> філія </a:t>
            </a:r>
            <a:endParaRPr lang="uk-UA" sz="2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2000" b="1" dirty="0" err="1">
                <a:solidFill>
                  <a:schemeClr val="accent6">
                    <a:lumMod val="75000"/>
                  </a:schemeClr>
                </a:solidFill>
              </a:rPr>
              <a:t>Яготинського</a:t>
            </a:r>
            <a:r>
              <a:rPr lang="uk-UA" sz="2000" b="1" dirty="0">
                <a:solidFill>
                  <a:schemeClr val="accent6">
                    <a:lumMod val="75000"/>
                  </a:schemeClr>
                </a:solidFill>
              </a:rPr>
              <a:t> ліцею №1 </a:t>
            </a:r>
            <a:endParaRPr lang="uk-UA" sz="2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2000" b="1" dirty="0" err="1">
                <a:solidFill>
                  <a:schemeClr val="accent6">
                    <a:lumMod val="75000"/>
                  </a:schemeClr>
                </a:solidFill>
              </a:rPr>
              <a:t>Яготинської</a:t>
            </a:r>
            <a:r>
              <a:rPr lang="uk-UA" sz="2000" b="1" dirty="0">
                <a:solidFill>
                  <a:schemeClr val="accent6">
                    <a:lumMod val="75000"/>
                  </a:schemeClr>
                </a:solidFill>
              </a:rPr>
              <a:t> міської ради </a:t>
            </a:r>
            <a:endParaRPr lang="uk-UA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25" y="2560490"/>
            <a:ext cx="3355525" cy="404412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404664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  <a:buFont typeface="Wingdings 2" panose="05020102010507070707" pitchFamily="18" charset="2"/>
              <a:buChar char="·"/>
            </a:pPr>
            <a:r>
              <a:rPr lang="uk-UA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Розробила власні методичні матеріали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. </a:t>
            </a:r>
            <a:endParaRPr lang="en-US" altLang="en-US" sz="2400" kern="1200" dirty="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5900" r="6689" b="4851"/>
          <a:stretch>
            <a:fillRect/>
          </a:stretch>
        </p:blipFill>
        <p:spPr>
          <a:xfrm>
            <a:off x="179512" y="980728"/>
            <a:ext cx="2952328" cy="2201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0" y="3613143"/>
            <a:ext cx="2106234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06" y="1127728"/>
            <a:ext cx="2761051" cy="2201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" b="6951"/>
          <a:stretch>
            <a:fillRect/>
          </a:stretch>
        </p:blipFill>
        <p:spPr>
          <a:xfrm>
            <a:off x="2640157" y="3706041"/>
            <a:ext cx="3744416" cy="2628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" r="34265"/>
          <a:stretch>
            <a:fillRect/>
          </a:stretch>
        </p:blipFill>
        <p:spPr>
          <a:xfrm>
            <a:off x="6367813" y="793235"/>
            <a:ext cx="2333384" cy="2635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5" b="28806"/>
          <a:stretch>
            <a:fillRect/>
          </a:stretch>
        </p:blipFill>
        <p:spPr>
          <a:xfrm>
            <a:off x="6693396" y="3789040"/>
            <a:ext cx="2057654" cy="2849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" y="4444933"/>
            <a:ext cx="2944610" cy="22132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135" y="1857255"/>
            <a:ext cx="3069738" cy="23042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76672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  <a:buFont typeface="Wingdings 2" panose="05020102010507070707" pitchFamily="18" charset="2"/>
              <a:buChar char="·"/>
            </a:pPr>
            <a:r>
              <a:rPr lang="uk-UA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Брала у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часть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у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районних</a:t>
            </a:r>
            <a:r>
              <a:rPr lang="uk-UA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, обласних конкурсах,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семінарах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,  </a:t>
            </a:r>
            <a:r>
              <a:rPr lang="uk-UA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проводила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відкриті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уроки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,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виховні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400" kern="1200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заходи</a:t>
            </a:r>
            <a:r>
              <a:rPr lang="uk-UA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, позашкільні заходи</a:t>
            </a:r>
            <a:r>
              <a:rPr lang="en-US" altLang="en-US" sz="2400" kern="1200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. </a:t>
            </a:r>
            <a:endParaRPr lang="en-US" altLang="en-US" sz="2400" kern="1200" dirty="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35" y="1610939"/>
            <a:ext cx="2125272" cy="28476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544942"/>
            <a:ext cx="2214247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7244" y="4575420"/>
            <a:ext cx="2891479" cy="21726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4956" y="4458592"/>
            <a:ext cx="2932813" cy="219961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chemeClr val="accent6">
                    <a:lumMod val="50000"/>
                  </a:schemeClr>
                </a:solidFill>
              </a:rPr>
              <a:t>Робота з обдарованими дітьми </a:t>
            </a:r>
            <a:endParaRPr lang="uk-UA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605" y="1140460"/>
            <a:ext cx="75603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uk-UA" altLang="en-US" sz="2000" dirty="0">
                <a:solidFill>
                  <a:srgbClr val="000000"/>
                </a:solidFill>
              </a:rPr>
              <a:t>Литвин Злата - ІІ місце Шевченкові дні в номінації вокальний твір 2019р.</a:t>
            </a:r>
            <a:endParaRPr lang="uk-UA" altLang="en-US" sz="2000" dirty="0">
              <a:solidFill>
                <a:srgbClr val="00000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uk-UA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95605" y="1821180"/>
            <a:ext cx="8486775" cy="791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altLang="en-US" sz="2000" dirty="0"/>
              <a:t>Скуба Максим -</a:t>
            </a:r>
            <a:r>
              <a:rPr lang="en-US" altLang="en-US" sz="2000" dirty="0"/>
              <a:t> </a:t>
            </a:r>
            <a:r>
              <a:rPr lang="en-US" altLang="en-US" sz="2000" dirty="0" err="1"/>
              <a:t>районний</a:t>
            </a:r>
            <a:r>
              <a:rPr lang="en-US" altLang="en-US" sz="2000" dirty="0"/>
              <a:t> </a:t>
            </a:r>
            <a:r>
              <a:rPr lang="en-US" altLang="en-US" sz="2000" dirty="0" err="1"/>
              <a:t>конкурс</a:t>
            </a:r>
            <a:r>
              <a:rPr lang="en-US" altLang="en-US" sz="2000" dirty="0"/>
              <a:t> І </a:t>
            </a:r>
            <a:r>
              <a:rPr lang="en-US" altLang="en-US" sz="2000" dirty="0" err="1"/>
              <a:t>місце</a:t>
            </a:r>
            <a:r>
              <a:rPr lang="uk-UA" altLang="en-US" sz="2000" dirty="0"/>
              <a:t> Всеукраїнський конкурс дитячого малюнка “Охорона праці очима дітей” 2024 р.</a:t>
            </a:r>
            <a:endParaRPr lang="uk-U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598002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altLang="en-US" dirty="0">
                <a:solidFill>
                  <a:srgbClr val="000000"/>
                </a:solidFill>
              </a:rPr>
              <a:t>Скуба Максим - Диплом учасник конкурсу Всеукраїнського конкурсу до Міжнародного дня рідної мови у рамках Національного Фестивалю “Код нації” 2024 р.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353431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/>
              <a:t>Кравченко Дар’я - Диплом І місце у Всеукраїнському конкурсі «З Україною в серці» 2024р.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395536" y="4148951"/>
            <a:ext cx="748883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/>
              <a:t>Скуба Максим – Грамота за участь в територіальній виставці малюнків «Український орнамент Перемоги» 2024 р.</a:t>
            </a:r>
            <a:br>
              <a:rPr lang="uk-UA" dirty="0"/>
            </a:br>
            <a:endParaRPr lang="uk-UA" dirty="0"/>
          </a:p>
        </p:txBody>
      </p:sp>
      <p:sp>
        <p:nvSpPr>
          <p:cNvPr id="2" name="Text Box 1"/>
          <p:cNvSpPr txBox="1"/>
          <p:nvPr/>
        </p:nvSpPr>
        <p:spPr>
          <a:xfrm>
            <a:off x="426720" y="4797425"/>
            <a:ext cx="7529830" cy="430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>
                <a:sym typeface="+mn-ea"/>
              </a:rPr>
              <a:t>Скуба Максим – І місце  в територіальному етапі обласної виставки - презентапціх робіт художників-ілюстраторів«</a:t>
            </a:r>
            <a:r>
              <a:rPr lang="en-US" dirty="0">
                <a:sym typeface="+mn-ea"/>
              </a:rPr>
              <a:t>Made in Kyiv region</a:t>
            </a:r>
            <a:r>
              <a:rPr lang="uk-UA" dirty="0">
                <a:sym typeface="+mn-ea"/>
              </a:rPr>
              <a:t>»</a:t>
            </a:r>
            <a:r>
              <a:rPr lang="en-US" altLang="uk-UA" dirty="0">
                <a:sym typeface="+mn-ea"/>
              </a:rPr>
              <a:t> </a:t>
            </a:r>
            <a:r>
              <a:rPr lang="uk-UA" altLang="uk-UA" dirty="0">
                <a:sym typeface="+mn-ea"/>
              </a:rPr>
              <a:t>“Різдвяна казка”</a:t>
            </a:r>
            <a:r>
              <a:rPr lang="uk-UA" dirty="0">
                <a:sym typeface="+mn-ea"/>
              </a:rPr>
              <a:t>2025 р.</a:t>
            </a:r>
            <a:endParaRPr lang="uk-UA" dirty="0"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>
                <a:sym typeface="+mn-ea"/>
              </a:rPr>
              <a:t>Кравченко Дар’я -  ІІ місце у Всеукраїнському конкурсі «Об’єднаймося ж, брати мої!» “Різдвяне диво - час єднання українців” 2025р.</a:t>
            </a:r>
            <a:endParaRPr lang="en-US" altLang="en-US"/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5212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uk-UA" dirty="0">
                <a:solidFill>
                  <a:srgbClr val="000000"/>
                </a:solidFill>
              </a:rPr>
              <a:t>Кравченко Дар’я - Диплом І місце у Всеукраїнському конкурсі «Я знаю свою Батьківщину» 2024р.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260" y="1229360"/>
            <a:ext cx="7128510" cy="757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uk-UA" dirty="0">
                <a:solidFill>
                  <a:srgbClr val="000000"/>
                </a:solidFill>
              </a:rPr>
              <a:t>Євстратенко Анастасія - Диплом І місце у Всеукраїнському конкурсі «З Україною в серці» 2024р.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260" y="2117090"/>
            <a:ext cx="7632700" cy="873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uk-UA" dirty="0">
                <a:solidFill>
                  <a:srgbClr val="000000"/>
                </a:solidFill>
              </a:rPr>
              <a:t>Євстратенко Анастасія - Диплом ІІІ місце у Всеукраїнському конкурсі «Я знаю свою Батьківщину » 2024р.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260" y="2879090"/>
            <a:ext cx="7632700" cy="7937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uk-UA" dirty="0" err="1">
                <a:solidFill>
                  <a:srgbClr val="000000"/>
                </a:solidFill>
              </a:rPr>
              <a:t>Бусло</a:t>
            </a:r>
            <a:r>
              <a:rPr lang="uk-UA" dirty="0">
                <a:solidFill>
                  <a:srgbClr val="000000"/>
                </a:solidFill>
              </a:rPr>
              <a:t> Оксана - Диплом ІІІ місце у Всеукраїнському конкурсі «Я знаю свою Батьківщину» 2024р.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260" y="3736340"/>
            <a:ext cx="7488555" cy="857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uk-UA" dirty="0">
                <a:solidFill>
                  <a:srgbClr val="000000"/>
                </a:solidFill>
              </a:rPr>
              <a:t>Кравченко Дар’я – Грамота за участь в територіальній виставці малюнків «Український орнамент Перемоги» 2025 р.</a:t>
            </a:r>
            <a:endParaRPr lang="uk-UA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" r="5757"/>
          <a:stretch>
            <a:fillRect/>
          </a:stretch>
        </p:blipFill>
        <p:spPr>
          <a:xfrm>
            <a:off x="1735123" y="225140"/>
            <a:ext cx="1900703" cy="296252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287"/>
            <a:ext cx="1922900" cy="30963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212" y="371123"/>
            <a:ext cx="2095882" cy="26369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661" y="404664"/>
            <a:ext cx="2071499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718" y="292871"/>
            <a:ext cx="2012858" cy="27934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085" y="3247631"/>
            <a:ext cx="2777076" cy="3285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52" y="3349936"/>
            <a:ext cx="2208037" cy="3205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47" y="3428188"/>
            <a:ext cx="2522186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32" y="3459032"/>
            <a:ext cx="2561713" cy="30616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46697"/>
            <a:ext cx="554461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Художньо – практична діяльність з  дітьми, участь у конкурсах</a:t>
            </a:r>
            <a:endParaRPr lang="uk-UA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26" y="821987"/>
            <a:ext cx="2117660" cy="2823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547" y="4062856"/>
            <a:ext cx="2076693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1" r="5405"/>
          <a:stretch>
            <a:fillRect/>
          </a:stretch>
        </p:blipFill>
        <p:spPr>
          <a:xfrm>
            <a:off x="4552962" y="1308884"/>
            <a:ext cx="2232248" cy="2967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7" b="9478"/>
          <a:stretch>
            <a:fillRect/>
          </a:stretch>
        </p:blipFill>
        <p:spPr>
          <a:xfrm>
            <a:off x="644902" y="4136080"/>
            <a:ext cx="630019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08884"/>
            <a:ext cx="2193708" cy="28261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1" y="1014306"/>
            <a:ext cx="2201400" cy="29223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chemeClr val="accent6">
                    <a:lumMod val="50000"/>
                  </a:schemeClr>
                </a:solidFill>
              </a:rPr>
              <a:t>Робота з використанням ІКТ</a:t>
            </a:r>
            <a:endParaRPr lang="uk-UA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8496944" cy="1767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985" indent="360045">
              <a:spcBef>
                <a:spcPts val="0"/>
              </a:spcBef>
              <a:spcAft>
                <a:spcPts val="75"/>
              </a:spcAft>
            </a:pPr>
            <a:r>
              <a:rPr lang="uk-UA" dirty="0">
                <a:solidFill>
                  <a:srgbClr val="333333"/>
                </a:solidFill>
                <a:latin typeface="Roboto"/>
              </a:rPr>
              <a:t>Використання комп’ютерів у навчальній і позаурочній діяльності школи є дуже природним з погляду дитини і виступає одним з ефективних способів підвищення мотивації й індивідуалізації навчання, розвитку творчих здібностей та критичного мислення учнів.</a:t>
            </a:r>
            <a:endParaRPr lang="uk-UA" dirty="0">
              <a:solidFill>
                <a:srgbClr val="333333"/>
              </a:solidFill>
              <a:latin typeface="Roboto"/>
            </a:endParaRPr>
          </a:p>
          <a:p>
            <a:pPr marR="6985" indent="360045">
              <a:spcBef>
                <a:spcPts val="0"/>
              </a:spcBef>
              <a:spcAft>
                <a:spcPts val="75"/>
              </a:spcAft>
            </a:pPr>
            <a:r>
              <a:rPr lang="uk-UA" dirty="0">
                <a:solidFill>
                  <a:srgbClr val="333333"/>
                </a:solidFill>
                <a:latin typeface="Roboto"/>
              </a:rPr>
              <a:t>Інноваційні педагогічні технології стають типовим явищем освітянської практики, а готовність до їх застосування – вимогою до усіх педагогів. </a:t>
            </a:r>
            <a:endParaRPr lang="uk-UA" dirty="0">
              <a:solidFill>
                <a:srgbClr val="333333"/>
              </a:solidFill>
              <a:latin typeface="Roboto"/>
            </a:endParaRPr>
          </a:p>
        </p:txBody>
      </p:sp>
      <p:pic>
        <p:nvPicPr>
          <p:cNvPr id="6" name="Picture 5" descr="зображення_viber_2025-03-16_21-59-23-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4" y="2802983"/>
            <a:ext cx="3769928" cy="2665133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47230" y="2917579"/>
            <a:ext cx="2533650" cy="4565135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850" y="2802890"/>
            <a:ext cx="2980690" cy="3416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827584" y="168910"/>
            <a:ext cx="7411085" cy="73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uk-UA" altLang="en-US" sz="3200" b="1" dirty="0">
                <a:solidFill>
                  <a:schemeClr val="accent6">
                    <a:lumMod val="50000"/>
                  </a:schemeClr>
                </a:solidFill>
              </a:rPr>
              <a:t>Наші будні</a:t>
            </a:r>
            <a:endParaRPr lang="uk-UA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 descr="IMG_20241108_132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629197"/>
            <a:ext cx="2147570" cy="2855684"/>
          </a:xfrm>
          <a:prstGeom prst="rect">
            <a:avLst/>
          </a:prstGeom>
        </p:spPr>
      </p:pic>
      <p:pic>
        <p:nvPicPr>
          <p:cNvPr id="6" name="Picture 5" descr="IMG_20240301_1430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730934"/>
            <a:ext cx="1728093" cy="2297629"/>
          </a:xfrm>
          <a:prstGeom prst="rect">
            <a:avLst/>
          </a:prstGeom>
        </p:spPr>
      </p:pic>
      <p:pic>
        <p:nvPicPr>
          <p:cNvPr id="7" name="Picture 6" descr="IMG_20240313_092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247" y="711659"/>
            <a:ext cx="2165350" cy="2879090"/>
          </a:xfrm>
          <a:prstGeom prst="rect">
            <a:avLst/>
          </a:prstGeom>
        </p:spPr>
      </p:pic>
      <p:pic>
        <p:nvPicPr>
          <p:cNvPr id="9" name="Picture 8" descr="IMG_20240222_1533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60" y="3573145"/>
            <a:ext cx="1855470" cy="2466975"/>
          </a:xfrm>
          <a:prstGeom prst="rect">
            <a:avLst/>
          </a:prstGeom>
        </p:spPr>
      </p:pic>
      <p:pic>
        <p:nvPicPr>
          <p:cNvPr id="10" name="Picture 9" descr="IMG_20240215_1536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115" y="2349500"/>
            <a:ext cx="3087370" cy="2323465"/>
          </a:xfrm>
          <a:prstGeom prst="rect">
            <a:avLst/>
          </a:prstGeom>
        </p:spPr>
      </p:pic>
      <p:pic>
        <p:nvPicPr>
          <p:cNvPr id="13" name="Picture 12" descr="IMG_20240205_1332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4045" y="3515680"/>
            <a:ext cx="2028825" cy="2698115"/>
          </a:xfrm>
          <a:prstGeom prst="rect">
            <a:avLst/>
          </a:prstGeom>
        </p:spPr>
      </p:pic>
      <p:pic>
        <p:nvPicPr>
          <p:cNvPr id="14" name="Picture 13" descr="IMG_20231229_1140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9975" y="4316730"/>
            <a:ext cx="2576830" cy="19316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996" y="188640"/>
            <a:ext cx="2322874" cy="3097165"/>
          </a:xfrm>
          <a:prstGeom prst="rect">
            <a:avLst/>
          </a:prstGeom>
        </p:spPr>
      </p:pic>
      <p:pic>
        <p:nvPicPr>
          <p:cNvPr id="8" name="Picture 7" descr="IMG_20240301_1341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2922" y="2543175"/>
            <a:ext cx="1548765" cy="2059940"/>
          </a:xfrm>
          <a:prstGeom prst="rect">
            <a:avLst/>
          </a:prstGeom>
        </p:spPr>
      </p:pic>
      <p:pic>
        <p:nvPicPr>
          <p:cNvPr id="12" name="Picture 11" descr="IMG_20240221_1254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6300" y="4221480"/>
            <a:ext cx="1882140" cy="2502535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231124_134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89230"/>
            <a:ext cx="1527810" cy="2035810"/>
          </a:xfrm>
          <a:prstGeom prst="rect">
            <a:avLst/>
          </a:prstGeom>
        </p:spPr>
      </p:pic>
      <p:pic>
        <p:nvPicPr>
          <p:cNvPr id="6" name="Picture 5" descr="IMG_20231101_140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89230"/>
            <a:ext cx="3593465" cy="2694305"/>
          </a:xfrm>
          <a:prstGeom prst="rect">
            <a:avLst/>
          </a:prstGeom>
        </p:spPr>
      </p:pic>
      <p:pic>
        <p:nvPicPr>
          <p:cNvPr id="7" name="Picture 6" descr="IMG_20230915_1455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235" y="2132965"/>
            <a:ext cx="3676015" cy="2755900"/>
          </a:xfrm>
          <a:prstGeom prst="rect">
            <a:avLst/>
          </a:prstGeom>
        </p:spPr>
      </p:pic>
      <p:pic>
        <p:nvPicPr>
          <p:cNvPr id="8" name="Picture 7" descr="IMG_20230927_1317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380" y="189230"/>
            <a:ext cx="1454785" cy="1938655"/>
          </a:xfrm>
          <a:prstGeom prst="rect">
            <a:avLst/>
          </a:prstGeom>
        </p:spPr>
      </p:pic>
      <p:pic>
        <p:nvPicPr>
          <p:cNvPr id="11" name="Picture 10" descr="IMG_20230901_1027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460" y="206375"/>
            <a:ext cx="1513840" cy="2018665"/>
          </a:xfrm>
          <a:prstGeom prst="rect">
            <a:avLst/>
          </a:prstGeom>
        </p:spPr>
      </p:pic>
      <p:pic>
        <p:nvPicPr>
          <p:cNvPr id="13" name="Picture 12" descr="FB_IMG_17063405879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7113" y="4907650"/>
            <a:ext cx="2472690" cy="1854200"/>
          </a:xfrm>
          <a:prstGeom prst="rect">
            <a:avLst/>
          </a:prstGeom>
        </p:spPr>
      </p:pic>
      <p:pic>
        <p:nvPicPr>
          <p:cNvPr id="1026" name="Picture 2" descr="F:\P40321-1256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7" y="2077655"/>
            <a:ext cx="2048381" cy="273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G_20230927_1502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8220" y="2781300"/>
            <a:ext cx="3307080" cy="2479675"/>
          </a:xfrm>
          <a:prstGeom prst="rect">
            <a:avLst/>
          </a:prstGeom>
        </p:spPr>
      </p:pic>
      <p:pic>
        <p:nvPicPr>
          <p:cNvPr id="10" name="Picture 9" descr="IMG_20231027_1154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47" y="4843515"/>
            <a:ext cx="2644140" cy="1982470"/>
          </a:xfrm>
          <a:prstGeom prst="rect">
            <a:avLst/>
          </a:prstGeom>
        </p:spPr>
      </p:pic>
      <p:pic>
        <p:nvPicPr>
          <p:cNvPr id="12" name="Picture 11" descr="IMG_20200227_1210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4210" y="4797425"/>
            <a:ext cx="2609215" cy="1956435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accent6">
                    <a:lumMod val="50000"/>
                  </a:schemeClr>
                </a:solidFill>
              </a:rPr>
              <a:t>Художня діяльність на території громади </a:t>
            </a:r>
            <a:endParaRPr lang="uk-UA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46"/>
          <a:stretch>
            <a:fillRect/>
          </a:stretch>
        </p:blipFill>
        <p:spPr>
          <a:xfrm>
            <a:off x="4799619" y="980728"/>
            <a:ext cx="4152360" cy="2232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59420"/>
            <a:ext cx="4048979" cy="30493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4" b="24503"/>
          <a:stretch>
            <a:fillRect/>
          </a:stretch>
        </p:blipFill>
        <p:spPr>
          <a:xfrm>
            <a:off x="5436096" y="4149080"/>
            <a:ext cx="3258004" cy="25460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11308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Творчість на стінах у сільському </a:t>
            </a:r>
            <a:r>
              <a:rPr lang="uk-UA" dirty="0" err="1"/>
              <a:t>ФАПі</a:t>
            </a:r>
            <a:r>
              <a:rPr lang="uk-UA" dirty="0"/>
              <a:t> 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3193156"/>
            <a:ext cx="4152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Неймовірний український орнамент на стінах рідного закладу.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5301208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Українські мотиви на стінах їдальні місцевого підприємства  ТОВ СГП «Ф.Г. Кравченка»</a:t>
            </a:r>
            <a:endParaRPr lang="uk-UA" dirty="0"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Скругленный прямоугольник 3"/>
          <p:cNvSpPr/>
          <p:nvPr/>
        </p:nvSpPr>
        <p:spPr>
          <a:xfrm>
            <a:off x="3818890" y="1368425"/>
            <a:ext cx="5073650" cy="3360420"/>
          </a:xfrm>
          <a:prstGeom prst="roundRect">
            <a:avLst/>
          </a:prstGeom>
          <a:noFill/>
          <a:ln w="25400" cap="flat" cmpd="sng">
            <a:solidFill>
              <a:srgbClr val="632523">
                <a:alpha val="100000"/>
              </a:srgbClr>
            </a:solidFill>
            <a:prstDash val="solid"/>
            <a:round/>
          </a:ln>
        </p:spPr>
        <p:txBody>
          <a:bodyPr vert="horz" lIns="91440" tIns="45720" rIns="91440" bIns="45720" anchor="ctr"/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lvl="0" algn="ctr"/>
            <a:endParaRPr lang="uk-UA" altLang="en-US" sz="3200" b="1" dirty="0">
              <a:solidFill>
                <a:srgbClr val="632523"/>
              </a:solidFill>
            </a:endParaRPr>
          </a:p>
          <a:p>
            <a:pPr lvl="0" algn="ctr"/>
            <a:r>
              <a:rPr lang="uk-UA" altLang="en-US" sz="3200" b="1" dirty="0">
                <a:solidFill>
                  <a:srgbClr val="632523"/>
                </a:solidFill>
              </a:rPr>
              <a:t>Педагогічне кредо:</a:t>
            </a:r>
            <a:endParaRPr lang="uk-UA" altLang="en-US" sz="3200" b="1" dirty="0">
              <a:solidFill>
                <a:srgbClr val="632523"/>
              </a:solidFill>
            </a:endParaRPr>
          </a:p>
          <a:p>
            <a:pPr lvl="0" eaLnBrk="1" hangingPunct="1">
              <a:lnSpc>
                <a:spcPct val="150000"/>
              </a:lnSpc>
            </a:pPr>
            <a:r>
              <a:rPr lang="uk-UA" altLang="zh-CN" b="1" i="1" dirty="0">
                <a:ea typeface="Arial" panose="020B0604020202020204" pitchFamily="34" charset="0"/>
              </a:rPr>
              <a:t>Кожній дитині - світло знань, кожній дитині - світло любові, віру в сили свої без вагань, як запоруку щасливої долі.</a:t>
            </a:r>
            <a:r>
              <a:rPr lang="zh-CN" altLang="en-US" b="1" i="1" dirty="0">
                <a:ea typeface="Arial" panose="020B0604020202020204" pitchFamily="34" charset="0"/>
              </a:rPr>
              <a:t> </a:t>
            </a:r>
            <a:endParaRPr lang="zh-CN" altLang="en-US" b="1" i="1" dirty="0">
              <a:ea typeface="Arial" panose="020B0604020202020204" pitchFamily="34" charset="0"/>
            </a:endParaRPr>
          </a:p>
          <a:p>
            <a:pPr lvl="0" eaLnBrk="1" hangingPunct="1">
              <a:lnSpc>
                <a:spcPct val="150000"/>
              </a:lnSpc>
            </a:pPr>
            <a:r>
              <a:rPr lang="uk-UA" altLang="zh-CN" b="1" i="1" dirty="0">
                <a:ea typeface="Arial" panose="020B0604020202020204" pitchFamily="34" charset="0"/>
              </a:rPr>
              <a:t>Ш. Амонашвілі</a:t>
            </a:r>
            <a:r>
              <a:rPr lang="zh-CN" altLang="en-US" b="1" i="1" dirty="0">
                <a:ea typeface="Arial" panose="020B0604020202020204" pitchFamily="34" charset="0"/>
              </a:rPr>
              <a:t>                                                                                          </a:t>
            </a:r>
            <a:r>
              <a:rPr lang="uk-UA" altLang="zh-CN" b="1" i="1" dirty="0">
                <a:ea typeface="Arial" panose="020B0604020202020204" pitchFamily="34" charset="0"/>
              </a:rPr>
              <a:t>   </a:t>
            </a:r>
            <a:endParaRPr lang="zh-CN" altLang="en-US" b="1" i="1" dirty="0">
              <a:ea typeface="Arial" panose="020B0604020202020204" pitchFamily="34" charset="0"/>
            </a:endParaRPr>
          </a:p>
          <a:p>
            <a:pPr lvl="0" algn="ctr"/>
            <a:endParaRPr lang="en-US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48592" name="Скругленный прямоугольник 4"/>
          <p:cNvSpPr/>
          <p:nvPr/>
        </p:nvSpPr>
        <p:spPr>
          <a:xfrm>
            <a:off x="179705" y="132080"/>
            <a:ext cx="3246755" cy="2692400"/>
          </a:xfrm>
          <a:prstGeom prst="round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anchor="ctr"/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lvl="0" algn="ctr"/>
            <a:r>
              <a:rPr lang="uk-UA" altLang="en-US" sz="3600" b="1" dirty="0">
                <a:solidFill>
                  <a:srgbClr val="632523"/>
                </a:solidFill>
              </a:rPr>
              <a:t>Життєве кредо:</a:t>
            </a:r>
            <a:endParaRPr lang="uk-UA" altLang="en-US" sz="3600" b="1" dirty="0">
              <a:solidFill>
                <a:srgbClr val="632523"/>
              </a:solidFill>
            </a:endParaRPr>
          </a:p>
          <a:p>
            <a:pPr lvl="0" algn="ctr"/>
            <a:endParaRPr lang="uk-UA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0"/>
            <a:r>
              <a:rPr lang="zh-CN" altLang="en-US" b="1" i="1" dirty="0">
                <a:ea typeface="Arial" panose="020B0604020202020204" pitchFamily="34" charset="0"/>
              </a:rPr>
              <a:t>Насолоджу</a:t>
            </a:r>
            <a:r>
              <a:rPr lang="uk-UA" altLang="zh-CN" b="1" i="1" dirty="0" err="1">
                <a:ea typeface="Arial" panose="020B0604020202020204" pitchFamily="34" charset="0"/>
              </a:rPr>
              <a:t>йся</a:t>
            </a:r>
            <a:r>
              <a:rPr lang="zh-CN" altLang="en-US" b="1" i="1" dirty="0">
                <a:ea typeface="Arial" panose="020B0604020202020204" pitchFamily="34" charset="0"/>
              </a:rPr>
              <a:t> життям і </a:t>
            </a:r>
            <a:r>
              <a:rPr lang="uk-UA" altLang="zh-CN" b="1" i="1" dirty="0">
                <a:ea typeface="Arial" panose="020B0604020202020204" pitchFamily="34" charset="0"/>
              </a:rPr>
              <a:t>ділися добром з іншими</a:t>
            </a:r>
            <a:r>
              <a:rPr lang="zh-CN" altLang="en-US" b="1" i="1" dirty="0">
                <a:ea typeface="Arial" panose="020B0604020202020204" pitchFamily="34" charset="0"/>
              </a:rPr>
              <a:t>.</a:t>
            </a:r>
            <a:endParaRPr lang="zh-CN" altLang="en-US" b="1" i="1" dirty="0">
              <a:ea typeface="Arial" panose="020B0604020202020204" pitchFamily="34" charset="0"/>
            </a:endParaRPr>
          </a:p>
          <a:p>
            <a:pPr lvl="0"/>
            <a:endParaRPr lang="en-US" altLang="en-US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9324975" cy="9001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>
            <a:lvl1pPr marL="0" indent="0" algn="ctr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6000" b="0" i="0" u="none" baseline="0">
                <a:solidFill>
                  <a:srgbClr val="4A452A"/>
                </a:solidFill>
                <a:latin typeface="Cassandra" pitchFamily="66" charset="0"/>
                <a:ea typeface="Arial" panose="020B0604020202020204" pitchFamily="34" charset="0"/>
                <a:sym typeface="Georgia" panose="02040502050405020303" pitchFamily="18" charset="0"/>
              </a:defRPr>
            </a:lvl1pPr>
          </a:lstStyle>
          <a:p>
            <a:pPr lvl="0"/>
            <a:r>
              <a:rPr lang="uk-UA" altLang="en-US" sz="4000" b="1" dirty="0">
                <a:solidFill>
                  <a:srgbClr val="632523"/>
                </a:solidFill>
                <a:latin typeface="Georgia" panose="02040502050405020303" pitchFamily="18" charset="0"/>
              </a:rPr>
              <a:t>Підвищення кваліфікації</a:t>
            </a:r>
            <a:br>
              <a:rPr lang="en-US" altLang="en-US" sz="5400" dirty="0">
                <a:latin typeface="Georgia" panose="02040502050405020303" pitchFamily="18" charset="0"/>
              </a:rPr>
            </a:br>
            <a:endParaRPr lang="en-US" altLang="en-US" sz="5400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05" y="943897"/>
            <a:ext cx="2478940" cy="16965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4" y="2793091"/>
            <a:ext cx="2480241" cy="1779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4" y="4740156"/>
            <a:ext cx="2517762" cy="19068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749" y="962196"/>
            <a:ext cx="2374815" cy="16965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" t="1966" r="1240" b="6932"/>
          <a:stretch>
            <a:fillRect/>
          </a:stretch>
        </p:blipFill>
        <p:spPr>
          <a:xfrm>
            <a:off x="3195759" y="2827245"/>
            <a:ext cx="2422068" cy="1786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774563"/>
            <a:ext cx="2419432" cy="18812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271" y="999331"/>
            <a:ext cx="2643861" cy="16672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3" y="2789991"/>
            <a:ext cx="2676907" cy="17857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078" y="4699140"/>
            <a:ext cx="2695973" cy="194784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2191018" cy="29969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17" y="3573016"/>
            <a:ext cx="2202848" cy="29249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708920"/>
            <a:ext cx="2595692" cy="3446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348880"/>
            <a:ext cx="2366442" cy="314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635896" y="6206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accent6">
                    <a:lumMod val="50000"/>
                  </a:schemeClr>
                </a:solidFill>
              </a:rPr>
              <a:t>Подяки, грамоти та нагороди </a:t>
            </a:r>
            <a:endParaRPr lang="uk-UA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892480" cy="538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i="1" dirty="0" err="1">
                <a:solidFill>
                  <a:schemeClr val="accent2">
                    <a:lumMod val="50000"/>
                  </a:schemeClr>
                </a:solidFill>
              </a:rPr>
              <a:t>Дякую</a:t>
            </a:r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</a:rPr>
              <a:t> за </a:t>
            </a:r>
            <a:r>
              <a:rPr lang="ru-RU" sz="4400" b="1" i="1" dirty="0" err="1">
                <a:solidFill>
                  <a:schemeClr val="accent2">
                    <a:lumMod val="50000"/>
                  </a:schemeClr>
                </a:solidFill>
              </a:rPr>
              <a:t>увагу</a:t>
            </a:r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sz="4400" b="1" i="1" dirty="0" err="1">
                <a:solidFill>
                  <a:schemeClr val="accent2">
                    <a:lumMod val="50000"/>
                  </a:schemeClr>
                </a:solidFill>
              </a:rPr>
              <a:t>бажаю</a:t>
            </a:r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Хай не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псується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годинник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вежі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Хай буде все на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землі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як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належить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Сонце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як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сонце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літо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як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літо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Дощик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як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дощик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діти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як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діти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Кожному дому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щастя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бажаю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Маку -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цвітіння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житу -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врожаю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Небові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миру, голубу - неба,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defRPr/>
            </a:pP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Кожній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дитині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- 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всього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що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треба!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 txBox="1"/>
          <p:nvPr/>
        </p:nvSpPr>
        <p:spPr>
          <a:xfrm>
            <a:off x="395287" y="285750"/>
            <a:ext cx="8424862" cy="148748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lvl="0" algn="ctr" eaLnBrk="1" hangingPunct="1"/>
            <a:endParaRPr lang="ru-RU" altLang="ru-RU" sz="8000" i="1">
              <a:solidFill>
                <a:srgbClr val="0000FF"/>
              </a:solidFill>
              <a:latin typeface="Blackadder ITC" panose="04020505051007020D02" pitchFamily="82" charset="0"/>
            </a:endParaRPr>
          </a:p>
        </p:txBody>
      </p:sp>
      <p:sp>
        <p:nvSpPr>
          <p:cNvPr id="1048600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431800" y="-387424"/>
            <a:ext cx="8712200" cy="125888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>
            <a:lvl1pPr algn="ctr">
              <a:defRPr sz="6000"/>
            </a:lvl1pPr>
          </a:lstStyle>
          <a:p>
            <a:pPr lvl="0" eaLnBrk="1" hangingPunct="1"/>
            <a:r>
              <a:rPr lang="en-US" altLang="en-US" sz="44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Візитна</a:t>
            </a:r>
            <a:r>
              <a:rPr lang="en-US" altLang="en-US" sz="4400" b="1" dirty="0">
                <a:solidFill>
                  <a:srgbClr val="632523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44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карта</a:t>
            </a:r>
            <a:endParaRPr lang="en-US" altLang="en-US" sz="4400" b="1" dirty="0">
              <a:solidFill>
                <a:srgbClr val="632523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4194304" name="Таблица 4194303"/>
          <p:cNvGraphicFramePr/>
          <p:nvPr/>
        </p:nvGraphicFramePr>
        <p:xfrm>
          <a:off x="0" y="590580"/>
          <a:ext cx="9144000" cy="6264696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360362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 dirty="0">
                          <a:solidFill>
                            <a:schemeClr val="dk1"/>
                          </a:solidFill>
                        </a:rPr>
                        <a:t>П.І.Б. </a:t>
                      </a:r>
                      <a:r>
                        <a:rPr lang="ru-RU" altLang="en-US" sz="1600" b="1" dirty="0" err="1">
                          <a:solidFill>
                            <a:schemeClr val="dk1"/>
                          </a:solidFill>
                        </a:rPr>
                        <a:t>вчителя</a:t>
                      </a:r>
                      <a:endParaRPr lang="ru-RU" altLang="en-US" sz="1600" b="1" dirty="0">
                        <a:solidFill>
                          <a:schemeClr val="dk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ru-RU" sz="1600" b="1">
                          <a:solidFill>
                            <a:schemeClr val="dk1"/>
                          </a:solidFill>
                        </a:rPr>
                        <a:t>Мордовцева Наталія Павлівна</a:t>
                      </a:r>
                      <a:endParaRPr lang="uk-UA" altLang="ru-RU" sz="1600" b="1">
                        <a:solidFill>
                          <a:schemeClr val="dk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Число, місяць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рік народження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в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ере</a:t>
                      </a:r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с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ня 198</a:t>
                      </a:r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 р.</a:t>
                      </a:r>
                      <a:endParaRPr lang="ru-RU" altLang="en-US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896937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Назва ВНЗ, який закінчив, рік закінчення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Переяслав-Хмельницький державний педагогічний університет імені Григорія Сковороди</a:t>
                      </a:r>
                      <a:endParaRPr lang="uk-UA" altLang="ru-RU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Спеціальність за дипломом</a:t>
                      </a:r>
                      <a:r>
                        <a:rPr lang="uk-UA" altLang="ru-RU" sz="1600" b="1">
                          <a:solidFill>
                            <a:srgbClr val="000000"/>
                          </a:solidFill>
                        </a:rPr>
                        <a:t> спеціаліста</a:t>
                      </a:r>
                      <a:endParaRPr lang="uk-UA" altLang="ru-RU" sz="1600" b="1">
                        <a:solidFill>
                          <a:srgbClr val="000000"/>
                        </a:solidFill>
                      </a:endParaRPr>
                    </a:p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  <a:sym typeface="+mn-ea"/>
                        </a:rPr>
                        <a:t>Кваліфікація за дипломом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  <a:p>
                      <a:pPr lvl="0" algn="l" eaLnBrk="1" hangingPunct="1"/>
                      <a:endParaRPr lang="uk-UA" altLang="ru-RU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zh-CN" altLang="en-US" sz="1600" b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</a:rPr>
                        <a:t>Педагогіка і методика середньої освіти. </a:t>
                      </a:r>
                      <a:r>
                        <a:rPr lang="uk-UA" altLang="zh-CN" sz="1600" b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</a:rPr>
                        <a:t>Музика</a:t>
                      </a:r>
                      <a:endParaRPr lang="uk-UA" altLang="zh-CN" sz="1600" b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  <a:p>
                      <a:pPr lvl="0" algn="l" eaLnBrk="1" hangingPunct="1"/>
                      <a:r>
                        <a:rPr lang="en-US" altLang="en-US" sz="1600" b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</a:rPr>
                        <a:t>Вчитель музики, методист з виховної роботи</a:t>
                      </a:r>
                      <a:endParaRPr lang="en-US" altLang="en-US" sz="1600" b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  <a:sym typeface="+mn-ea"/>
                        </a:rPr>
                        <a:t>Спеціальність за дипломом</a:t>
                      </a:r>
                      <a:r>
                        <a:rPr lang="uk-UA" altLang="ru-RU" sz="1600" b="1">
                          <a:solidFill>
                            <a:srgbClr val="000000"/>
                          </a:solidFill>
                          <a:sym typeface="+mn-ea"/>
                        </a:rPr>
                        <a:t> магістра</a:t>
                      </a:r>
                      <a:endParaRPr lang="uk-UA" altLang="ru-RU" sz="1600" b="1">
                        <a:solidFill>
                          <a:srgbClr val="000000"/>
                        </a:solidFill>
                        <a:sym typeface="+mn-ea"/>
                      </a:endParaRPr>
                    </a:p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Кваліфікація за дипломом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zh-CN" altLang="en-US" sz="160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sym typeface="+mn-ea"/>
                        </a:rPr>
                        <a:t>Педагогіка і методика середньої освіти. </a:t>
                      </a:r>
                      <a:r>
                        <a:rPr lang="uk-UA" altLang="zh-CN" sz="160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sym typeface="+mn-ea"/>
                        </a:rPr>
                        <a:t>Музика</a:t>
                      </a:r>
                      <a:endParaRPr lang="uk-UA" altLang="zh-CN" sz="1600" b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  <a:p>
                      <a:pPr lvl="0" algn="l" eaLnBrk="1" hangingPunct="1"/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Викладач вокалу. 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Вчитель</a:t>
                      </a:r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 музики</a:t>
                      </a:r>
                      <a:r>
                        <a:rPr lang="ru-RU" altLang="en-US" sz="1600" b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ru-RU" altLang="en-US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1079500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Повна</a:t>
                      </a:r>
                      <a:r>
                        <a:rPr lang="ru-RU" altLang="en-US" sz="16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назва</a:t>
                      </a:r>
                      <a:r>
                        <a:rPr lang="ru-RU" altLang="en-US" sz="16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навчального</a:t>
                      </a:r>
                      <a:r>
                        <a:rPr lang="ru-RU" altLang="en-US" sz="1600" b="1" dirty="0">
                          <a:solidFill>
                            <a:srgbClr val="000000"/>
                          </a:solidFill>
                        </a:rPr>
                        <a:t> закладу, в </a:t>
                      </a:r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якому</a:t>
                      </a:r>
                      <a:r>
                        <a:rPr lang="ru-RU" altLang="en-US" sz="16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працює</a:t>
                      </a:r>
                      <a:r>
                        <a:rPr lang="ru-RU" altLang="en-US" sz="1600" b="1" dirty="0">
                          <a:solidFill>
                            <a:srgbClr val="000000"/>
                          </a:solidFill>
                        </a:rPr>
                        <a:t>, посада</a:t>
                      </a:r>
                      <a:endParaRPr lang="ru-RU" altLang="en-US" sz="16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ru-RU" sz="1600" b="0" dirty="0" err="1">
                          <a:solidFill>
                            <a:srgbClr val="000000"/>
                          </a:solidFill>
                        </a:rPr>
                        <a:t>Сулимівська</a:t>
                      </a:r>
                      <a:r>
                        <a:rPr lang="uk-UA" altLang="ru-RU" sz="1600" b="0" dirty="0">
                          <a:solidFill>
                            <a:srgbClr val="000000"/>
                          </a:solidFill>
                        </a:rPr>
                        <a:t> філія</a:t>
                      </a:r>
                      <a:r>
                        <a:rPr lang="uk-UA" altLang="ru-RU" sz="1600" b="0" baseline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0" dirty="0" err="1">
                          <a:solidFill>
                            <a:srgbClr val="000000"/>
                          </a:solidFill>
                        </a:rPr>
                        <a:t>Яготинськ</a:t>
                      </a:r>
                      <a:r>
                        <a:rPr lang="uk-UA" altLang="ru-RU" sz="1600" b="0" dirty="0">
                          <a:solidFill>
                            <a:srgbClr val="000000"/>
                          </a:solidFill>
                        </a:rPr>
                        <a:t>ого</a:t>
                      </a:r>
                      <a:r>
                        <a:rPr lang="ru-RU" altLang="en-US" sz="1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0" dirty="0" err="1">
                          <a:solidFill>
                            <a:srgbClr val="000000"/>
                          </a:solidFill>
                        </a:rPr>
                        <a:t>ліце</a:t>
                      </a:r>
                      <a:r>
                        <a:rPr lang="uk-UA" altLang="ru-RU" sz="1600" b="0" dirty="0">
                          <a:solidFill>
                            <a:srgbClr val="000000"/>
                          </a:solidFill>
                        </a:rPr>
                        <a:t>ю</a:t>
                      </a:r>
                      <a:r>
                        <a:rPr lang="ru-RU" altLang="en-US" sz="1600" b="0" dirty="0">
                          <a:solidFill>
                            <a:srgbClr val="000000"/>
                          </a:solidFill>
                        </a:rPr>
                        <a:t> №1</a:t>
                      </a:r>
                      <a:endParaRPr lang="ru-RU" altLang="en-US" sz="1600" b="0" dirty="0">
                        <a:solidFill>
                          <a:srgbClr val="000000"/>
                        </a:solidFill>
                      </a:endParaRPr>
                    </a:p>
                    <a:p>
                      <a:pPr lvl="0" algn="l" eaLnBrk="1" hangingPunct="1"/>
                      <a:r>
                        <a:rPr lang="ru-RU" altLang="en-US" sz="1600" b="0" dirty="0" err="1">
                          <a:solidFill>
                            <a:srgbClr val="000000"/>
                          </a:solidFill>
                        </a:rPr>
                        <a:t>Яготинської</a:t>
                      </a:r>
                      <a:r>
                        <a:rPr lang="ru-RU" altLang="en-US" sz="1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ru-RU" altLang="en-US" sz="1600" b="0" dirty="0" err="1">
                          <a:solidFill>
                            <a:srgbClr val="000000"/>
                          </a:solidFill>
                        </a:rPr>
                        <a:t>міської</a:t>
                      </a:r>
                      <a:r>
                        <a:rPr lang="ru-RU" altLang="en-US" sz="1600" b="0" dirty="0">
                          <a:solidFill>
                            <a:srgbClr val="000000"/>
                          </a:solidFill>
                        </a:rPr>
                        <a:t> ради, учитель </a:t>
                      </a:r>
                      <a:r>
                        <a:rPr lang="uk-UA" altLang="en-US" sz="1600" b="0" dirty="0">
                          <a:solidFill>
                            <a:srgbClr val="000000"/>
                          </a:solidFill>
                        </a:rPr>
                        <a:t>і</a:t>
                      </a:r>
                      <a:r>
                        <a:rPr lang="uk-UA" altLang="ru-RU" sz="1600" b="0" dirty="0">
                          <a:solidFill>
                            <a:srgbClr val="000000"/>
                          </a:solidFill>
                        </a:rPr>
                        <a:t>нтегрованого курсу «Мистецтво»</a:t>
                      </a:r>
                      <a:endParaRPr lang="ru-RU" alt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648941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 dirty="0" err="1">
                          <a:solidFill>
                            <a:srgbClr val="000000"/>
                          </a:solidFill>
                        </a:rPr>
                        <a:t>Попередн</a:t>
                      </a:r>
                      <a:r>
                        <a:rPr lang="uk-UA" altLang="en-US" sz="1600" b="1" dirty="0">
                          <a:solidFill>
                            <a:srgbClr val="000000"/>
                          </a:solidFill>
                        </a:rPr>
                        <a:t>є</a:t>
                      </a:r>
                      <a:r>
                        <a:rPr lang="uk-UA" altLang="en-US" sz="1600" b="1" baseline="0" dirty="0">
                          <a:solidFill>
                            <a:srgbClr val="000000"/>
                          </a:solidFill>
                        </a:rPr>
                        <a:t> місце роботи</a:t>
                      </a:r>
                      <a:endParaRPr lang="ru-RU" altLang="en-US" sz="16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en-US" sz="1600" b="0" dirty="0">
                          <a:solidFill>
                            <a:srgbClr val="000000"/>
                          </a:solidFill>
                        </a:rPr>
                        <a:t>Сулимівська ЗОШ</a:t>
                      </a:r>
                      <a:r>
                        <a:rPr lang="uk-UA" altLang="en-US" sz="1600" b="0" baseline="0" dirty="0">
                          <a:solidFill>
                            <a:srgbClr val="000000"/>
                          </a:solidFill>
                        </a:rPr>
                        <a:t> І – ІІІ ст. Сулимівської сільської ради, Яготинського району, Київської області</a:t>
                      </a:r>
                      <a:endParaRPr lang="ru-RU" alt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334962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Загальний стаж педагогічної діяльності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19</a:t>
                      </a:r>
                      <a:endParaRPr lang="uk-UA" altLang="ru-RU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ru-RU" altLang="en-US" sz="1600" b="1">
                          <a:solidFill>
                            <a:srgbClr val="000000"/>
                          </a:solidFill>
                        </a:rPr>
                        <a:t>Стаж роботи в даному ЗНЗ</a:t>
                      </a:r>
                      <a:endParaRPr lang="ru-RU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ru-RU" sz="1600" b="0">
                          <a:solidFill>
                            <a:srgbClr val="000000"/>
                          </a:solidFill>
                        </a:rPr>
                        <a:t>19</a:t>
                      </a:r>
                      <a:endParaRPr lang="uk-UA" altLang="ru-RU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334962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en-US" sz="1600" b="1">
                          <a:solidFill>
                            <a:srgbClr val="000000"/>
                          </a:solidFill>
                        </a:rPr>
                        <a:t>Кваліфікаційна категорія</a:t>
                      </a:r>
                      <a:endParaRPr lang="uk-UA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en-US" sz="1600" b="0">
                          <a:solidFill>
                            <a:srgbClr val="000000"/>
                          </a:solidFill>
                        </a:rPr>
                        <a:t>вчитель ІІ категорія, вихователь - спеціаліст</a:t>
                      </a:r>
                      <a:endParaRPr lang="uk-UA" altLang="en-US" sz="1600" b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  <a:tr h="576396"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en-US" sz="1600" b="1">
                          <a:solidFill>
                            <a:srgbClr val="000000"/>
                          </a:solidFill>
                        </a:rPr>
                        <a:t>Попередня атестація, рік</a:t>
                      </a:r>
                      <a:endParaRPr lang="uk-UA" altLang="en-US" sz="1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eaLnBrk="1" hangingPunct="1"/>
                      <a:r>
                        <a:rPr lang="uk-UA" altLang="en-US" sz="1600" b="0" dirty="0">
                          <a:solidFill>
                            <a:srgbClr val="000000"/>
                          </a:solidFill>
                        </a:rPr>
                        <a:t>2016 р.</a:t>
                      </a:r>
                      <a:endParaRPr lang="uk-UA" alt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L>
                    <a:lnR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R>
                    <a:lnT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T>
                    <a:lnB w="12700" cap="flat" cmpd="sng">
                      <a:solidFill>
                        <a:schemeClr val="dk1">
                          <a:alpha val="100000"/>
                        </a:schemeClr>
                      </a:solidFill>
                      <a:prstDash val="solid"/>
                      <a:round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Rectangle 2"/>
          <p:cNvSpPr>
            <a:spLocks noGrp="1"/>
          </p:cNvSpPr>
          <p:nvPr>
            <p:ph type="title"/>
          </p:nvPr>
        </p:nvSpPr>
        <p:spPr>
          <a:xfrm>
            <a:off x="1061402" y="188640"/>
            <a:ext cx="6913463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>
            <a:lvl1pPr marL="0" indent="0" algn="ctr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6000" b="0" i="0" u="none" baseline="0">
                <a:solidFill>
                  <a:srgbClr val="4A452A"/>
                </a:solidFill>
                <a:latin typeface="Cassandra" pitchFamily="66" charset="0"/>
                <a:ea typeface="Arial" panose="020B0604020202020204" pitchFamily="34" charset="0"/>
                <a:sym typeface="Georgia" panose="02040502050405020303" pitchFamily="18" charset="0"/>
              </a:defRPr>
            </a:lvl1pPr>
          </a:lstStyle>
          <a:p>
            <a:pPr lvl="0" eaLnBrk="1" hangingPunct="1"/>
            <a:r>
              <a:rPr lang="en-US" altLang="en-US" sz="28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Науково-методична</a:t>
            </a:r>
            <a:r>
              <a:rPr lang="en-US" altLang="en-US" sz="2800" b="1" dirty="0">
                <a:solidFill>
                  <a:srgbClr val="632523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8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проблема</a:t>
            </a:r>
            <a:r>
              <a:rPr lang="uk-UA" altLang="en-US" sz="2800" b="1" dirty="0">
                <a:solidFill>
                  <a:srgbClr val="632523"/>
                </a:solidFill>
                <a:latin typeface="Georgia" panose="02040502050405020303" pitchFamily="18" charset="0"/>
              </a:rPr>
              <a:t> :</a:t>
            </a:r>
            <a:r>
              <a:rPr lang="en-US" altLang="en-US" sz="2800" b="1" dirty="0">
                <a:solidFill>
                  <a:srgbClr val="632523"/>
                </a:solidFill>
                <a:latin typeface="Georgia" panose="02040502050405020303" pitchFamily="18" charset="0"/>
              </a:rPr>
              <a:t> </a:t>
            </a:r>
            <a:endParaRPr lang="en-US" altLang="en-US" sz="2800" b="1" dirty="0">
              <a:solidFill>
                <a:srgbClr val="632523"/>
              </a:solidFill>
              <a:latin typeface="Georgia" panose="02040502050405020303" pitchFamily="18" charset="0"/>
            </a:endParaRPr>
          </a:p>
        </p:txBody>
      </p:sp>
      <p:sp>
        <p:nvSpPr>
          <p:cNvPr id="1048636" name="Прямоугольник 2"/>
          <p:cNvSpPr/>
          <p:nvPr/>
        </p:nvSpPr>
        <p:spPr>
          <a:xfrm>
            <a:off x="1061402" y="188641"/>
            <a:ext cx="7416800" cy="381642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noAutofit/>
          </a:bodyPr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lvl="0">
              <a:lnSpc>
                <a:spcPct val="150000"/>
              </a:lnSpc>
            </a:pPr>
            <a:endParaRPr lang="uk-UA" altLang="en-US" sz="3200" b="1" i="1" dirty="0"/>
          </a:p>
          <a:p>
            <a:pPr lvl="0" algn="ctr">
              <a:lnSpc>
                <a:spcPct val="150000"/>
              </a:lnSpc>
            </a:pP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«Р</a:t>
            </a:r>
            <a:r>
              <a:rPr lang="en-US" altLang="en-US" sz="2400" b="1" i="1" dirty="0" err="1">
                <a:solidFill>
                  <a:schemeClr val="accent2">
                    <a:lumMod val="75000"/>
                  </a:schemeClr>
                </a:solidFill>
              </a:rPr>
              <a:t>озвит</a:t>
            </a: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ок</a:t>
            </a:r>
            <a:r>
              <a:rPr lang="en-US" altLang="en-US" sz="2400" b="1" i="1" dirty="0">
                <a:solidFill>
                  <a:schemeClr val="accent2">
                    <a:lumMod val="75000"/>
                  </a:schemeClr>
                </a:solidFill>
              </a:rPr>
              <a:t> творчого потенціалу </a:t>
            </a: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учнів та вихованців</a:t>
            </a:r>
            <a:r>
              <a:rPr lang="en-US" altLang="en-US" sz="2400" b="1" i="1" dirty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400" b="1" i="1" dirty="0">
                <a:solidFill>
                  <a:schemeClr val="accent2">
                    <a:lumMod val="75000"/>
                  </a:schemeClr>
                </a:solidFill>
              </a:rPr>
              <a:t>зокрема формуванн</a:t>
            </a: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я</a:t>
            </a:r>
            <a:r>
              <a:rPr lang="en-US" altLang="en-US" sz="2400" b="1" i="1" dirty="0">
                <a:solidFill>
                  <a:schemeClr val="accent2">
                    <a:lumMod val="75000"/>
                  </a:schemeClr>
                </a:solidFill>
              </a:rPr>
              <a:t> культурної компетентності </a:t>
            </a:r>
            <a:r>
              <a:rPr lang="en-US" altLang="en-US" sz="2400" b="1" i="1" dirty="0" err="1">
                <a:solidFill>
                  <a:schemeClr val="accent2">
                    <a:lumMod val="75000"/>
                  </a:schemeClr>
                </a:solidFill>
              </a:rPr>
              <a:t>засобами</a:t>
            </a:r>
            <a:r>
              <a:rPr lang="en-US" altLang="en-US" sz="24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400" b="1" i="1" dirty="0" err="1">
                <a:solidFill>
                  <a:schemeClr val="accent2">
                    <a:lumMod val="75000"/>
                  </a:schemeClr>
                </a:solidFill>
              </a:rPr>
              <a:t>мистецтва</a:t>
            </a:r>
            <a:r>
              <a:rPr lang="uk-UA" altLang="en-US" sz="2400" b="1" i="1" dirty="0"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uk-UA" alt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605" y="3644900"/>
            <a:ext cx="8748395" cy="19177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en-US" sz="2000" i="1" dirty="0"/>
              <a:t>  </a:t>
            </a:r>
            <a:endParaRPr lang="en-US" altLang="en-US" sz="20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212976"/>
            <a:ext cx="6012160" cy="35805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b="34250"/>
          <a:stretch>
            <a:fillRect/>
          </a:stretch>
        </p:blipFill>
        <p:spPr>
          <a:xfrm>
            <a:off x="5508104" y="4987504"/>
            <a:ext cx="1916150" cy="1809453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Заголовок 1"/>
          <p:cNvSpPr txBox="1"/>
          <p:nvPr/>
        </p:nvSpPr>
        <p:spPr>
          <a:xfrm>
            <a:off x="2483768" y="1442612"/>
            <a:ext cx="4786312" cy="589756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  <a:buNone/>
            </a:pPr>
            <a:endParaRPr lang="en-US" altLang="en-US" sz="2800" b="1" i="1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eaLnBrk="1" hangingPunct="1">
              <a:spcBef>
                <a:spcPct val="20000"/>
              </a:spcBef>
              <a:buNone/>
            </a:pPr>
            <a:endParaRPr lang="en-US" altLang="en-US" sz="3200">
              <a:latin typeface="Calibri" panose="020F0502020204030204" pitchFamily="34" charset="0"/>
            </a:endParaRPr>
          </a:p>
        </p:txBody>
      </p:sp>
      <p:sp>
        <p:nvSpPr>
          <p:cNvPr id="1048680" name="Прямоугольник 6"/>
          <p:cNvSpPr/>
          <p:nvPr/>
        </p:nvSpPr>
        <p:spPr>
          <a:xfrm>
            <a:off x="250825" y="404812"/>
            <a:ext cx="8893175" cy="5847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1pPr>
            <a:lvl2pPr marL="4572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2pPr>
            <a:lvl3pPr marL="9144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3pPr>
            <a:lvl4pPr marL="13716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4pPr>
            <a:lvl5pPr marL="1828800" indent="0" algn="l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Georgia" panose="02040502050405020303" pitchFamily="18" charset="0"/>
                <a:sym typeface="Georgia" panose="02040502050405020303" pitchFamily="18" charset="0"/>
              </a:defRPr>
            </a:lvl5pPr>
          </a:lstStyle>
          <a:p>
            <a:pPr lvl="0" algn="ctr"/>
            <a:r>
              <a:rPr lang="ru-RU" altLang="en-US" sz="3200" b="1" dirty="0" err="1">
                <a:solidFill>
                  <a:srgbClr val="632523"/>
                </a:solidFill>
              </a:rPr>
              <a:t>Мистецька</a:t>
            </a:r>
            <a:r>
              <a:rPr lang="ru-RU" altLang="en-US" sz="3200" b="1" dirty="0">
                <a:solidFill>
                  <a:srgbClr val="632523"/>
                </a:solidFill>
              </a:rPr>
              <a:t> </a:t>
            </a:r>
            <a:r>
              <a:rPr lang="ru-RU" altLang="en-US" sz="3200" b="1" dirty="0" err="1">
                <a:solidFill>
                  <a:srgbClr val="632523"/>
                </a:solidFill>
              </a:rPr>
              <a:t>діяльність</a:t>
            </a:r>
            <a:r>
              <a:rPr lang="ru-RU" altLang="en-US" sz="3200" b="1" dirty="0">
                <a:solidFill>
                  <a:srgbClr val="632523"/>
                </a:solidFill>
              </a:rPr>
              <a:t> </a:t>
            </a:r>
            <a:endParaRPr lang="ru-RU" altLang="en-US" sz="3200" b="1" dirty="0">
              <a:solidFill>
                <a:srgbClr val="6325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1340768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Активізує й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урізноманітнює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навчальний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процес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знімає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напруженість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дітей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на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уроці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uk-UA" altLang="ru-RU" dirty="0">
                <a:solidFill>
                  <a:srgbClr val="000000"/>
                </a:solidFill>
                <a:ea typeface="+mn-ea"/>
                <a:cs typeface="+mn-cs"/>
              </a:rPr>
              <a:t>занятті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створює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стабільну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ситуацію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успіху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в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навчанні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4186783"/>
            <a:ext cx="3672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Забезпечує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розумовий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світоглядний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і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особистісний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розвиток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кожної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дитини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сприяє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позитивній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зміні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рівнів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активності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учнів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: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від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репродуктивного через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пошуковий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до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творчого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96" y="3284984"/>
            <a:ext cx="4113810" cy="2997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 b="29000"/>
          <a:stretch>
            <a:fillRect/>
          </a:stretch>
        </p:blipFill>
        <p:spPr>
          <a:xfrm>
            <a:off x="5233222" y="978974"/>
            <a:ext cx="3502092" cy="28926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1" t="19551" r="34600" b="50000"/>
          <a:stretch>
            <a:fillRect/>
          </a:stretch>
        </p:blipFill>
        <p:spPr>
          <a:xfrm>
            <a:off x="3851920" y="5085184"/>
            <a:ext cx="1160986" cy="115212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60648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Сприяє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вихованню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в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дітей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товариськості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виховує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навички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колективної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праці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поглиблює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комунікабельність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.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4509120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Спонукає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дітей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до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інтелектуальної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роботи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успішне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виконання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якої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  <a:p>
            <a:pPr lvl="0" algn="ctr"/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дає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учасникам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естетичну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насолоду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оскільки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піднімає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їх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у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власних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очах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4" r="31019" b="4469"/>
          <a:stretch>
            <a:fillRect/>
          </a:stretch>
        </p:blipFill>
        <p:spPr>
          <a:xfrm>
            <a:off x="4788024" y="692696"/>
            <a:ext cx="3960440" cy="3672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7451" r="11252" b="3801"/>
          <a:stretch>
            <a:fillRect/>
          </a:stretch>
        </p:blipFill>
        <p:spPr>
          <a:xfrm>
            <a:off x="833567" y="4171873"/>
            <a:ext cx="3702429" cy="24288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29522" r="12293"/>
          <a:stretch>
            <a:fillRect/>
          </a:stretch>
        </p:blipFill>
        <p:spPr>
          <a:xfrm>
            <a:off x="843506" y="1452255"/>
            <a:ext cx="3744416" cy="2596934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4104456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Впливає на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формування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особистості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дитини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: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завдяки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uk-UA" altLang="ru-RU" dirty="0">
                <a:solidFill>
                  <a:srgbClr val="000000"/>
                </a:solidFill>
                <a:ea typeface="+mn-ea"/>
                <a:cs typeface="+mn-cs"/>
              </a:rPr>
              <a:t>їй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uk-UA" altLang="ru-RU" dirty="0">
                <a:solidFill>
                  <a:srgbClr val="000000"/>
                </a:solidFill>
                <a:ea typeface="+mn-ea"/>
                <a:cs typeface="+mn-cs"/>
              </a:rPr>
              <a:t>учні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вчаться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виборювати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перемогу,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прагнуть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до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успіху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контролюють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волю,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досягають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поставленої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мети,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вимогливо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ставляться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до себе,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бачать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перспективу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власного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зростання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й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усвідомлюють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 потребу </a:t>
            </a:r>
            <a:r>
              <a:rPr lang="ru-RU" dirty="0" err="1">
                <a:solidFill>
                  <a:srgbClr val="000000"/>
                </a:solidFill>
                <a:ea typeface="+mn-ea"/>
                <a:cs typeface="+mn-cs"/>
              </a:rPr>
              <a:t>самовдосконалення</a:t>
            </a:r>
            <a:r>
              <a:rPr lang="ru-RU" dirty="0">
                <a:solidFill>
                  <a:srgbClr val="000000"/>
                </a:solidFill>
                <a:ea typeface="+mn-ea"/>
                <a:cs typeface="+mn-cs"/>
              </a:rPr>
              <a:t>. </a:t>
            </a:r>
            <a:endParaRPr lang="ru-RU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 t="16401" r="12358" b="8001"/>
          <a:stretch>
            <a:fillRect/>
          </a:stretch>
        </p:blipFill>
        <p:spPr>
          <a:xfrm>
            <a:off x="467544" y="3140968"/>
            <a:ext cx="2752339" cy="3416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8" r="-400" b="3373"/>
          <a:stretch>
            <a:fillRect/>
          </a:stretch>
        </p:blipFill>
        <p:spPr>
          <a:xfrm>
            <a:off x="3419872" y="3140968"/>
            <a:ext cx="5560028" cy="34166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t="-994" b="4105"/>
          <a:stretch>
            <a:fillRect/>
          </a:stretch>
        </p:blipFill>
        <p:spPr>
          <a:xfrm>
            <a:off x="4788024" y="293169"/>
            <a:ext cx="3888432" cy="266429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213" y="3572985"/>
            <a:ext cx="3480385" cy="28803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116632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 b="1" kern="1200" dirty="0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Форми </a:t>
            </a:r>
            <a:r>
              <a:rPr lang="en-US" altLang="en-US" sz="3200" b="1" kern="1200" dirty="0" err="1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та</a:t>
            </a:r>
            <a:r>
              <a:rPr lang="en-US" altLang="en-US" sz="3200" b="1" kern="1200" dirty="0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 </a:t>
            </a:r>
            <a:r>
              <a:rPr lang="en-US" altLang="en-US" sz="3200" b="1" kern="1200" dirty="0" err="1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методи</a:t>
            </a:r>
            <a:r>
              <a:rPr lang="en-US" altLang="en-US" sz="3200" b="1" kern="1200" dirty="0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 </a:t>
            </a:r>
            <a:r>
              <a:rPr lang="en-US" altLang="en-US" sz="3200" b="1" kern="1200" dirty="0" err="1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організації</a:t>
            </a:r>
            <a:r>
              <a:rPr lang="en-US" altLang="en-US" sz="3200" b="1" kern="1200" dirty="0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  </a:t>
            </a:r>
            <a:r>
              <a:rPr lang="en-US" altLang="en-US" sz="3200" b="1" kern="1200" dirty="0" err="1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діяльності</a:t>
            </a:r>
            <a:r>
              <a:rPr lang="en-US" altLang="en-US" sz="3200" b="1" kern="1200" dirty="0">
                <a:solidFill>
                  <a:srgbClr val="632523"/>
                </a:solidFill>
                <a:ea typeface="+mj-ea"/>
                <a:cs typeface="Arial" panose="020B0604020202020204" pitchFamily="34" charset="0"/>
              </a:rPr>
              <a:t>:</a:t>
            </a:r>
            <a:endParaRPr lang="uk-UA" sz="32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539552" y="1340768"/>
            <a:ext cx="360040" cy="21602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79" y="1797040"/>
            <a:ext cx="377985" cy="2499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21607" y="2288418"/>
            <a:ext cx="377985" cy="2350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51374"/>
            <a:ext cx="377985" cy="2499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271697"/>
            <a:ext cx="377985" cy="2499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28232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проблемне навчання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1707783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 </a:t>
            </a:r>
            <a:r>
              <a:rPr lang="uk-UA" dirty="0" err="1"/>
              <a:t>проєкти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539552" y="220486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самостійна робота 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539552" y="265775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</a:t>
            </a:r>
            <a:r>
              <a:rPr lang="uk-UA" dirty="0" err="1"/>
              <a:t>експеремент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521607" y="3140968"/>
            <a:ext cx="397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колективно – групова робота </a:t>
            </a:r>
            <a:endParaRPr lang="uk-UA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996" y="837217"/>
            <a:ext cx="3297587" cy="248841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80000">
            <a:off x="3924300" y="1193800"/>
            <a:ext cx="1900555" cy="253238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0175" y="3789259"/>
            <a:ext cx="2232248" cy="2967576"/>
          </a:xfrm>
          <a:prstGeom prst="rect">
            <a:avLst/>
          </a:prstGeom>
        </p:spPr>
      </p:pic>
      <p:pic>
        <p:nvPicPr>
          <p:cNvPr id="4" name="Picture 3" descr="зображення_viber_2025-03-17_17-43-33-7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0000">
            <a:off x="6538595" y="2844800"/>
            <a:ext cx="2350135" cy="3961765"/>
          </a:xfrm>
          <a:prstGeom prst="ellipse">
            <a:avLst/>
          </a:prstGeom>
        </p:spPr>
      </p:pic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Rectangle 11"/>
          <p:cNvSpPr>
            <a:spLocks noGrp="1"/>
          </p:cNvSpPr>
          <p:nvPr>
            <p:ph type="title"/>
          </p:nvPr>
        </p:nvSpPr>
        <p:spPr>
          <a:xfrm>
            <a:off x="358775" y="260351"/>
            <a:ext cx="8785225" cy="79238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>
            <a:lvl1pPr marL="0" indent="0" algn="ctr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6000" b="0" i="0" u="none" baseline="0">
                <a:solidFill>
                  <a:srgbClr val="4A452A"/>
                </a:solidFill>
                <a:latin typeface="Cassandra" pitchFamily="66" charset="0"/>
                <a:ea typeface="Arial" panose="020B0604020202020204" pitchFamily="34" charset="0"/>
                <a:sym typeface="Georgia" panose="02040502050405020303" pitchFamily="18" charset="0"/>
              </a:defRPr>
            </a:lvl1pPr>
          </a:lstStyle>
          <a:p>
            <a:pPr lvl="0" eaLnBrk="1" hangingPunct="1"/>
            <a:r>
              <a:rPr lang="en-US" altLang="en-US" sz="36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Методична</a:t>
            </a:r>
            <a:r>
              <a:rPr lang="en-US" altLang="en-US" sz="3600" b="1" dirty="0">
                <a:solidFill>
                  <a:srgbClr val="632523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3600" b="1" dirty="0" err="1">
                <a:solidFill>
                  <a:srgbClr val="632523"/>
                </a:solidFill>
                <a:latin typeface="Georgia" panose="02040502050405020303" pitchFamily="18" charset="0"/>
              </a:rPr>
              <a:t>робота</a:t>
            </a:r>
            <a:r>
              <a:rPr lang="en-US" altLang="en-US" sz="3600" b="1" dirty="0">
                <a:solidFill>
                  <a:srgbClr val="632523"/>
                </a:solidFill>
                <a:latin typeface="Georgia" panose="02040502050405020303" pitchFamily="18" charset="0"/>
              </a:rPr>
              <a:t> </a:t>
            </a:r>
            <a:endParaRPr lang="en-US" altLang="en-US" sz="3600" b="1" dirty="0">
              <a:solidFill>
                <a:srgbClr val="632523"/>
              </a:solidFill>
              <a:latin typeface="Georgia" panose="02040502050405020303" pitchFamily="18" charset="0"/>
            </a:endParaRPr>
          </a:p>
        </p:txBody>
      </p:sp>
      <p:sp>
        <p:nvSpPr>
          <p:cNvPr id="1048646" name="Rectangle 12"/>
          <p:cNvSpPr>
            <a:spLocks noGrp="1"/>
          </p:cNvSpPr>
          <p:nvPr>
            <p:ph idx="1"/>
          </p:nvPr>
        </p:nvSpPr>
        <p:spPr>
          <a:xfrm>
            <a:off x="697397" y="888027"/>
            <a:ext cx="8229600" cy="121994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342900" indent="-3429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Wingdings 2" panose="05020102010507070707" pitchFamily="18" charset="2"/>
              <a:buChar char="·"/>
              <a:defRPr sz="3200" b="0" i="0" u="none" baseline="0">
                <a:solidFill>
                  <a:srgbClr val="4A452A"/>
                </a:solidFill>
                <a:latin typeface="Calibri" panose="020F0502020204030204" pitchFamily="34" charset="0"/>
                <a:ea typeface="Arial" panose="020B0604020202020204" pitchFamily="34" charset="0"/>
                <a:sym typeface="Georgia" panose="02040502050405020303" pitchFamily="18" charset="0"/>
              </a:defRPr>
            </a:lvl1pPr>
            <a:lvl2pPr marL="742950" indent="-28575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Wingdings" panose="05000000000000000000" pitchFamily="2" charset="2"/>
              <a:buChar char="§"/>
              <a:defRPr sz="2800" b="0" i="0" u="none" baseline="0">
                <a:solidFill>
                  <a:srgbClr val="4A452A"/>
                </a:solidFill>
                <a:latin typeface="Calibri" panose="020F0502020204030204" pitchFamily="34" charset="0"/>
                <a:ea typeface="Arial" panose="020B0604020202020204" pitchFamily="34" charset="0"/>
                <a:sym typeface="Georgia" panose="02040502050405020303" pitchFamily="18" charset="0"/>
              </a:defRPr>
            </a:lvl2pPr>
            <a:lvl3pPr marL="1143000" indent="-2286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b="0" i="0" u="none" baseline="0">
                <a:solidFill>
                  <a:srgbClr val="4A452A"/>
                </a:solidFill>
                <a:latin typeface="Calibri" panose="020F0502020204030204" pitchFamily="34" charset="0"/>
                <a:ea typeface="Arial" panose="020B0604020202020204" pitchFamily="34" charset="0"/>
                <a:sym typeface="Georgia" panose="02040502050405020303" pitchFamily="18" charset="0"/>
              </a:defRPr>
            </a:lvl3pPr>
            <a:lvl4pPr marL="1600200" indent="-2286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b="0" i="0" u="none" baseline="0">
                <a:solidFill>
                  <a:srgbClr val="17375E"/>
                </a:solidFill>
                <a:latin typeface="Arial" panose="020B0604020202020204" pitchFamily="34" charset="0"/>
                <a:ea typeface="Arial" panose="020B0604020202020204" pitchFamily="34" charset="0"/>
                <a:sym typeface="Georgia" panose="02040502050405020303" pitchFamily="18" charset="0"/>
              </a:defRPr>
            </a:lvl4pPr>
            <a:lvl5pPr marL="2057400" indent="-2286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b="0" i="0" u="none" baseline="0">
                <a:solidFill>
                  <a:srgbClr val="17375E"/>
                </a:solidFill>
                <a:latin typeface="Arial" panose="020B0604020202020204" pitchFamily="34" charset="0"/>
                <a:ea typeface="Arial" panose="020B0604020202020204" pitchFamily="34" charset="0"/>
                <a:sym typeface="Georgia" panose="02040502050405020303" pitchFamily="18" charset="0"/>
              </a:defRPr>
            </a:lvl5pPr>
          </a:lstStyle>
          <a:p>
            <a:pPr marL="0" lvl="0" indent="0" algn="ctr" eaLnBrk="1" hangingPunct="1">
              <a:buNone/>
            </a:pPr>
            <a:r>
              <a:rPr lang="en-US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З 20</a:t>
            </a:r>
            <a:r>
              <a:rPr lang="uk-UA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20</a:t>
            </a:r>
            <a:r>
              <a:rPr lang="en-US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b="1" dirty="0" err="1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по</a:t>
            </a:r>
            <a:r>
              <a:rPr lang="en-US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202</a:t>
            </a:r>
            <a:r>
              <a:rPr lang="uk-UA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5</a:t>
            </a:r>
            <a:r>
              <a:rPr lang="en-US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uk-UA" altLang="en-US" sz="24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навчальні роки :</a:t>
            </a:r>
            <a:endParaRPr lang="en-US" altLang="en-US" sz="2400" b="1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lvl="0" eaLnBrk="1" hangingPunct="1"/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Оновила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належну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матеріальну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базу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(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посібники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,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дидактичні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та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наочні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r>
              <a:rPr lang="en-US" altLang="en-US" sz="2400" dirty="0" err="1">
                <a:solidFill>
                  <a:schemeClr val="dk1"/>
                </a:solidFill>
                <a:latin typeface="Georgia" panose="02040502050405020303" pitchFamily="18" charset="0"/>
              </a:rPr>
              <a:t>матеріали</a:t>
            </a: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).</a:t>
            </a:r>
            <a:endParaRPr lang="en-US" altLang="en-US" sz="2400" dirty="0">
              <a:solidFill>
                <a:schemeClr val="dk1"/>
              </a:solidFill>
              <a:latin typeface="Georgia" panose="02040502050405020303" pitchFamily="18" charset="0"/>
            </a:endParaRPr>
          </a:p>
          <a:p>
            <a:pPr marL="0" lvl="0" indent="0" eaLnBrk="1" hangingPunct="1">
              <a:buNone/>
            </a:pPr>
            <a:r>
              <a:rPr lang="en-US" altLang="en-US" sz="2400" dirty="0">
                <a:solidFill>
                  <a:schemeClr val="dk1"/>
                </a:solidFill>
                <a:latin typeface="Georgia" panose="02040502050405020303" pitchFamily="18" charset="0"/>
              </a:rPr>
              <a:t> </a:t>
            </a:r>
            <a:endParaRPr lang="en-US" altLang="en-US" sz="2400" dirty="0">
              <a:solidFill>
                <a:schemeClr val="dk1"/>
              </a:solidFill>
              <a:latin typeface="Georgia" panose="02040502050405020303" pitchFamily="18" charset="0"/>
            </a:endParaRPr>
          </a:p>
          <a:p>
            <a:pPr lvl="0" eaLnBrk="1" hangingPunct="1">
              <a:lnSpc>
                <a:spcPct val="110000"/>
              </a:lnSpc>
              <a:buClr>
                <a:srgbClr val="A20000"/>
              </a:buClr>
              <a:buFont typeface="Wingdings" panose="05000000000000000000" pitchFamily="2" charset="2"/>
              <a:buChar char="ь"/>
            </a:pPr>
            <a:endParaRPr lang="ru-RU" altLang="ru-RU" sz="2200" dirty="0"/>
          </a:p>
        </p:txBody>
      </p:sp>
      <p:pic>
        <p:nvPicPr>
          <p:cNvPr id="2" name="Picture 1" descr="IMG_20240119_122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41" y="2160146"/>
            <a:ext cx="2599859" cy="1956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IMG_20240119_1228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362" y="2147570"/>
            <a:ext cx="2461543" cy="1852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videoframe_4911"/>
          <p:cNvPicPr>
            <a:picLocks noChangeAspect="1"/>
          </p:cNvPicPr>
          <p:nvPr/>
        </p:nvPicPr>
        <p:blipFill>
          <a:blip r:embed="rId3"/>
          <a:srcRect l="1406" t="-266643" r="-1406" b="266643"/>
          <a:stretch>
            <a:fillRect/>
          </a:stretch>
        </p:blipFill>
        <p:spPr>
          <a:xfrm>
            <a:off x="2857500" y="381000"/>
            <a:ext cx="993775" cy="1766570"/>
          </a:xfrm>
          <a:prstGeom prst="ellipse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3" r="6795"/>
          <a:stretch>
            <a:fillRect/>
          </a:stretch>
        </p:blipFill>
        <p:spPr>
          <a:xfrm>
            <a:off x="3154909" y="2615003"/>
            <a:ext cx="2808137" cy="3369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6"/>
          <a:stretch>
            <a:fillRect/>
          </a:stretch>
        </p:blipFill>
        <p:spPr>
          <a:xfrm>
            <a:off x="230629" y="4293096"/>
            <a:ext cx="2849420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812" y="4293096"/>
            <a:ext cx="2761603" cy="1860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Default Color Scheme 1">
        <a:dk1>
          <a:srgbClr val="000000"/>
        </a:dk1>
        <a:lt1>
          <a:srgbClr val="FFFFFF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5172</Words>
  <Application>WPS Presentation</Application>
  <PresentationFormat>Екран (4:3)</PresentationFormat>
  <Paragraphs>179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SimSun</vt:lpstr>
      <vt:lpstr>Wingdings</vt:lpstr>
      <vt:lpstr>Georgia</vt:lpstr>
      <vt:lpstr>Cassandra</vt:lpstr>
      <vt:lpstr>Liberation Mono</vt:lpstr>
      <vt:lpstr>Wingdings 2</vt:lpstr>
      <vt:lpstr>Arial Unicode MS</vt:lpstr>
      <vt:lpstr>Calibri</vt:lpstr>
      <vt:lpstr>Blackadder ITC</vt:lpstr>
      <vt:lpstr>Times New Roman</vt:lpstr>
      <vt:lpstr>Microsoft YaHei</vt:lpstr>
      <vt:lpstr>Arial Unicode MS</vt:lpstr>
      <vt:lpstr>Calibri Light</vt:lpstr>
      <vt:lpstr>Roboto</vt:lpstr>
      <vt:lpstr>Office 主题</vt:lpstr>
      <vt:lpstr>PowerPoint 演示文稿</vt:lpstr>
      <vt:lpstr>PowerPoint 演示文稿</vt:lpstr>
      <vt:lpstr>Візитна карта</vt:lpstr>
      <vt:lpstr>Науково-методична проблема : </vt:lpstr>
      <vt:lpstr>PowerPoint 演示文稿</vt:lpstr>
      <vt:lpstr>PowerPoint 演示文稿</vt:lpstr>
      <vt:lpstr>PowerPoint 演示文稿</vt:lpstr>
      <vt:lpstr>PowerPoint 演示文稿</vt:lpstr>
      <vt:lpstr>Методична робота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Підвищення кваліфікації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70</cp:revision>
  <dcterms:created xsi:type="dcterms:W3CDTF">2008-11-30T06:50:00Z</dcterms:created>
  <dcterms:modified xsi:type="dcterms:W3CDTF">2025-03-18T21:21:15Z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89bd5e3a7279487ebab06aeb0dbe5076</vt:lpwstr>
  </property>
  <property fmtid="{D5CDD505-2E9C-101B-9397-08002B2CF9AE}" pid="3" name="KSOProductBuildVer">
    <vt:lpwstr>1033-12.2.0.20326</vt:lpwstr>
  </property>
</Properties>
</file>