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6" r:id="rId2"/>
    <p:sldId id="256" r:id="rId3"/>
    <p:sldId id="258" r:id="rId4"/>
    <p:sldId id="267" r:id="rId5"/>
    <p:sldId id="269" r:id="rId6"/>
    <p:sldId id="268" r:id="rId7"/>
    <p:sldId id="260" r:id="rId8"/>
    <p:sldId id="259" r:id="rId9"/>
    <p:sldId id="261" r:id="rId10"/>
    <p:sldId id="262" r:id="rId11"/>
    <p:sldId id="263" r:id="rId12"/>
    <p:sldId id="264" r:id="rId13"/>
    <p:sldId id="272" r:id="rId14"/>
    <p:sldId id="265" r:id="rId15"/>
    <p:sldId id="270" r:id="rId16"/>
    <p:sldId id="273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32" autoAdjust="0"/>
  </p:normalViewPr>
  <p:slideViewPr>
    <p:cSldViewPr snapToGrid="0">
      <p:cViewPr varScale="1">
        <p:scale>
          <a:sx n="83" d="100"/>
          <a:sy n="83" d="100"/>
        </p:scale>
        <p:origin x="145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2B6AB-9818-47DB-8530-9D7D6BAD5777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C874B-265E-404D-9431-9FA5C64C56E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2500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C874B-265E-404D-9431-9FA5C64C56ED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55748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45066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37778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6593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692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274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5533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29588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31871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514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34718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5604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4BFD-FD8D-412A-9776-5A0B15775F53}" type="datetimeFigureOut">
              <a:rPr lang="uk-UA" smtClean="0"/>
              <a:t>16.09.2024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6F91A-7F73-4250-82F9-B3AE54A4241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3715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6" y="0"/>
            <a:ext cx="9001847" cy="684551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15582" y="1527444"/>
            <a:ext cx="86573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Підготовка Яготинського ліцею №  </a:t>
            </a:r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 </a:t>
            </a:r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до 2024-2025 навчального року</a:t>
            </a:r>
            <a:endParaRPr lang="uk-UA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8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5"/>
            <a:ext cx="9162473" cy="6871855"/>
          </a:xfrm>
          <a:prstGeom prst="rect">
            <a:avLst/>
          </a:prstGeom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55417" y="4793673"/>
            <a:ext cx="9051637" cy="2549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uk-UA" sz="3200" b="1" dirty="0">
                <a:solidFill>
                  <a:schemeClr val="bg1"/>
                </a:solidFill>
                <a:latin typeface="Georgia Pro Cond Light" panose="02040306050405020303" pitchFamily="18" charset="0"/>
              </a:rPr>
              <a:t>Шкільним автобусом користується </a:t>
            </a:r>
          </a:p>
          <a:p>
            <a:pPr algn="just">
              <a:lnSpc>
                <a:spcPct val="100000"/>
              </a:lnSpc>
            </a:pPr>
            <a:r>
              <a:rPr lang="uk-UA" sz="3200" b="1" dirty="0">
                <a:solidFill>
                  <a:schemeClr val="bg1"/>
                </a:solidFill>
                <a:latin typeface="Georgia Pro Cond Light" panose="02040306050405020303" pitchFamily="18" charset="0"/>
              </a:rPr>
              <a:t>61 </a:t>
            </a:r>
            <a:r>
              <a:rPr lang="uk-UA" sz="3200" b="1" dirty="0" smtClean="0">
                <a:solidFill>
                  <a:schemeClr val="bg1"/>
                </a:solidFill>
                <a:latin typeface="Georgia Pro Cond Light" panose="02040306050405020303" pitchFamily="18" charset="0"/>
              </a:rPr>
              <a:t>учень та 6 </a:t>
            </a:r>
            <a:r>
              <a:rPr lang="uk-UA" sz="3200" b="1" dirty="0">
                <a:solidFill>
                  <a:schemeClr val="bg1"/>
                </a:solidFill>
                <a:latin typeface="Georgia Pro Cond Light" panose="02040306050405020303" pitchFamily="18" charset="0"/>
              </a:rPr>
              <a:t>вчителів закладу</a:t>
            </a:r>
          </a:p>
          <a:p>
            <a:pPr algn="ctr">
              <a:lnSpc>
                <a:spcPct val="100000"/>
              </a:lnSpc>
            </a:pPr>
            <a:endParaRPr lang="uk-UA" sz="3200" b="1" dirty="0">
              <a:solidFill>
                <a:schemeClr val="bg1"/>
              </a:solidFill>
              <a:latin typeface="Georgia Pro Cond Light" panose="02040306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76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1" y="790566"/>
            <a:ext cx="4985370" cy="2793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55"/>
          <a:stretch/>
        </p:blipFill>
        <p:spPr>
          <a:xfrm>
            <a:off x="231971" y="3822484"/>
            <a:ext cx="4257964" cy="28623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-8354" y="0"/>
            <a:ext cx="9207988" cy="974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4800" b="1" dirty="0" smtClean="0">
                <a:solidFill>
                  <a:srgbClr val="FFFF00"/>
                </a:solidFill>
                <a:latin typeface="Gabriola" panose="04040605051002020D02" pitchFamily="82" charset="0"/>
              </a:rPr>
              <a:t>Підготовка до осінньо-зимового періоду</a:t>
            </a:r>
            <a:endParaRPr lang="uk-UA" sz="4800" b="1" dirty="0">
              <a:solidFill>
                <a:srgbClr val="FFFF00"/>
              </a:solidFill>
              <a:latin typeface="Gabriola" panose="04040605051002020D02" pitchFamily="82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128" y="3822484"/>
            <a:ext cx="3790519" cy="28428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244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1" y="3498995"/>
            <a:ext cx="4308764" cy="3231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226" y="3498995"/>
            <a:ext cx="4297412" cy="3223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32"/>
          <a:stretch/>
        </p:blipFill>
        <p:spPr>
          <a:xfrm>
            <a:off x="5900016" y="142481"/>
            <a:ext cx="3010622" cy="32140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286326" y="287628"/>
            <a:ext cx="4765965" cy="974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4800" b="1" dirty="0" smtClean="0">
                <a:solidFill>
                  <a:srgbClr val="FFFF00"/>
                </a:solidFill>
                <a:latin typeface="Gabriola" panose="04040605051002020D02" pitchFamily="82" charset="0"/>
              </a:rPr>
              <a:t>Проведені ремонтні роботи з підговки                  до 2024-2025 </a:t>
            </a:r>
            <a:r>
              <a:rPr lang="uk-UA" sz="4800" b="1" dirty="0" err="1" smtClean="0">
                <a:solidFill>
                  <a:srgbClr val="FFFF00"/>
                </a:solidFill>
                <a:latin typeface="Gabriola" panose="04040605051002020D02" pitchFamily="82" charset="0"/>
              </a:rPr>
              <a:t>н.р</a:t>
            </a:r>
            <a:r>
              <a:rPr lang="uk-UA" sz="4800" b="1" dirty="0" smtClean="0">
                <a:solidFill>
                  <a:srgbClr val="FFFF00"/>
                </a:solidFill>
                <a:latin typeface="Gabriola" panose="04040605051002020D02" pitchFamily="82" charset="0"/>
              </a:rPr>
              <a:t>.</a:t>
            </a:r>
            <a:endParaRPr lang="uk-UA" sz="4800" b="1" dirty="0">
              <a:solidFill>
                <a:srgbClr val="FFFF00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03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53" y="1221702"/>
            <a:ext cx="3439103" cy="4585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75" y="166255"/>
            <a:ext cx="4144048" cy="3108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76" y="3514437"/>
            <a:ext cx="4144048" cy="3209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882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03"/>
          <a:stretch/>
        </p:blipFill>
        <p:spPr>
          <a:xfrm>
            <a:off x="175491" y="3320472"/>
            <a:ext cx="3906982" cy="3412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48"/>
          <a:stretch/>
        </p:blipFill>
        <p:spPr>
          <a:xfrm>
            <a:off x="4199214" y="341744"/>
            <a:ext cx="4824714" cy="2761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81"/>
          <a:stretch/>
        </p:blipFill>
        <p:spPr>
          <a:xfrm>
            <a:off x="4294909" y="3320472"/>
            <a:ext cx="4729019" cy="3412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-348031" y="593362"/>
            <a:ext cx="4765965" cy="974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УКРИТТЯ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135548</a:t>
            </a:r>
          </a:p>
        </p:txBody>
      </p:sp>
    </p:spTree>
    <p:extLst>
      <p:ext uri="{BB962C8B-B14F-4D97-AF65-F5344CB8AC3E}">
        <p14:creationId xmlns:p14="http://schemas.microsoft.com/office/powerpoint/2010/main" val="13220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1600" y="252187"/>
            <a:ext cx="266930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endParaRPr lang="uk-UA" sz="2800" b="1" dirty="0" smtClean="0">
              <a:solidFill>
                <a:srgbClr val="FFFF00"/>
              </a:solidFill>
              <a:latin typeface="Gabriola" panose="04040605051002020D02" pitchFamily="82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endParaRPr lang="uk-UA" sz="2800" b="1" dirty="0">
              <a:solidFill>
                <a:srgbClr val="FFFF00"/>
              </a:solidFill>
              <a:latin typeface="Gabriola" panose="04040605051002020D02" pitchFamily="82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endParaRPr lang="uk-UA" sz="2800" b="1" dirty="0" smtClean="0">
              <a:solidFill>
                <a:srgbClr val="FFFF00"/>
              </a:solidFill>
              <a:latin typeface="Gabriola" panose="04040605051002020D02" pitchFamily="82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2800" b="1" dirty="0" smtClean="0">
                <a:solidFill>
                  <a:schemeClr val="bg1"/>
                </a:solidFill>
                <a:latin typeface="Gabriola" panose="04040605051002020D02" pitchFamily="82" charset="0"/>
              </a:rPr>
              <a:t>Площа </a:t>
            </a: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- 384 </a:t>
            </a:r>
            <a:r>
              <a:rPr lang="uk-UA" sz="2800" b="1" dirty="0" err="1">
                <a:solidFill>
                  <a:schemeClr val="bg1"/>
                </a:solidFill>
                <a:latin typeface="Gabriola" panose="04040605051002020D02" pitchFamily="82" charset="0"/>
              </a:rPr>
              <a:t>кв.м</a:t>
            </a: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. місткість - 640 осіб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Питна вода +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WI-FI -+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Санвузли – 3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Павербанки -11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Ліхтарі – 26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Медикаменти +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uk-UA" sz="2800" b="1" dirty="0">
                <a:solidFill>
                  <a:schemeClr val="bg1"/>
                </a:solidFill>
                <a:latin typeface="Gabriola" panose="04040605051002020D02" pitchFamily="82" charset="0"/>
              </a:rPr>
              <a:t>Сухі пайки +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508" y="3247574"/>
            <a:ext cx="2826327" cy="3465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71" y="252187"/>
            <a:ext cx="36576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222" y="3247575"/>
            <a:ext cx="2822287" cy="3441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45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40735" y="312738"/>
            <a:ext cx="8862529" cy="6319067"/>
          </a:xfrm>
          <a:prstGeom prst="round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88939" y="988880"/>
            <a:ext cx="7274767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uk-UA" sz="9600" b="1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</a:t>
            </a:r>
          </a:p>
          <a:p>
            <a:pPr algn="ctr"/>
            <a:r>
              <a:rPr lang="uk-UA" sz="9600" b="1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увагу!</a:t>
            </a:r>
            <a:endParaRPr lang="ru-RU" sz="9600" b="1" dirty="0">
              <a:ln w="2857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832" y="4211466"/>
            <a:ext cx="3424334" cy="194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5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26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636" y="293374"/>
            <a:ext cx="9144000" cy="748288"/>
          </a:xfrm>
        </p:spPr>
        <p:txBody>
          <a:bodyPr>
            <a:normAutofit fontScale="25000" lnSpcReduction="20000"/>
          </a:bodyPr>
          <a:lstStyle/>
          <a:p>
            <a:r>
              <a:rPr lang="uk-UA" sz="8600" b="1" dirty="0">
                <a:solidFill>
                  <a:srgbClr val="FF0000"/>
                </a:solidFill>
                <a:latin typeface="Gabriola" panose="04040605051002020D02" pitchFamily="82" charset="0"/>
              </a:rPr>
              <a:t> </a:t>
            </a:r>
            <a:r>
              <a:rPr lang="uk-UA" sz="16000" b="1" dirty="0">
                <a:solidFill>
                  <a:schemeClr val="bg1"/>
                </a:solidFill>
                <a:latin typeface="Gabriola" panose="04040605051002020D02" pitchFamily="82" charset="0"/>
              </a:rPr>
              <a:t>Мережа  класів на 202</a:t>
            </a:r>
            <a:r>
              <a:rPr lang="ru-RU" sz="16000" b="1" dirty="0">
                <a:solidFill>
                  <a:schemeClr val="bg1"/>
                </a:solidFill>
                <a:latin typeface="Gabriola" panose="04040605051002020D02" pitchFamily="82" charset="0"/>
              </a:rPr>
              <a:t>4</a:t>
            </a:r>
            <a:r>
              <a:rPr lang="uk-UA" sz="16000" b="1" dirty="0">
                <a:solidFill>
                  <a:schemeClr val="bg1"/>
                </a:solidFill>
                <a:latin typeface="Gabriola" panose="04040605051002020D02" pitchFamily="82" charset="0"/>
              </a:rPr>
              <a:t>-202</a:t>
            </a:r>
            <a:r>
              <a:rPr lang="ru-RU" sz="16000" b="1" dirty="0">
                <a:solidFill>
                  <a:schemeClr val="bg1"/>
                </a:solidFill>
                <a:latin typeface="Gabriola" panose="04040605051002020D02" pitchFamily="82" charset="0"/>
              </a:rPr>
              <a:t>5</a:t>
            </a:r>
            <a:r>
              <a:rPr lang="uk-UA" sz="16000" b="1" dirty="0">
                <a:solidFill>
                  <a:schemeClr val="bg1"/>
                </a:solidFill>
                <a:latin typeface="Gabriola" panose="04040605051002020D02" pitchFamily="82" charset="0"/>
              </a:rPr>
              <a:t> навчальний рік</a:t>
            </a:r>
          </a:p>
          <a:p>
            <a:r>
              <a:rPr lang="uk-UA" sz="16000" b="1" dirty="0">
                <a:solidFill>
                  <a:schemeClr val="bg1"/>
                </a:solidFill>
                <a:latin typeface="Gabriola" panose="04040605051002020D02" pitchFamily="82" charset="0"/>
              </a:rPr>
              <a:t>Яготинського ліцею № 1 станом на 02.09.2024р.</a:t>
            </a:r>
          </a:p>
          <a:p>
            <a:endParaRPr lang="uk-UA" sz="16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2011" t="27766" r="20566" b="42171"/>
          <a:stretch/>
        </p:blipFill>
        <p:spPr>
          <a:xfrm>
            <a:off x="1043708" y="2083323"/>
            <a:ext cx="7949463" cy="3082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481624" y="5472116"/>
            <a:ext cx="9012024" cy="74828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86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  <a:t> </a:t>
            </a:r>
            <a:r>
              <a:rPr lang="uk-UA" sz="16000" b="1" dirty="0" smtClean="0">
                <a:solidFill>
                  <a:schemeClr val="bg1"/>
                </a:solidFill>
                <a:latin typeface="Gabriola" panose="04040605051002020D02" pitchFamily="82" charset="0"/>
              </a:rPr>
              <a:t>Середня наповнюваність - 24 учні</a:t>
            </a:r>
          </a:p>
          <a:p>
            <a:endParaRPr lang="uk-UA" sz="16000" dirty="0"/>
          </a:p>
        </p:txBody>
      </p:sp>
    </p:spTree>
    <p:extLst>
      <p:ext uri="{BB962C8B-B14F-4D97-AF65-F5344CB8AC3E}">
        <p14:creationId xmlns:p14="http://schemas.microsoft.com/office/powerpoint/2010/main" val="287167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308" y="-7609"/>
            <a:ext cx="4381108" cy="85177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3" y="184728"/>
            <a:ext cx="1601573" cy="9929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81" y="1000583"/>
            <a:ext cx="2689780" cy="375614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761871" y="87602"/>
            <a:ext cx="65902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Безпечне освітнє середовище</a:t>
            </a:r>
            <a:endParaRPr lang="uk-UA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890" y="1890109"/>
            <a:ext cx="2714424" cy="39219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443" y="2929584"/>
            <a:ext cx="2567938" cy="365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78627"/>
            <a:ext cx="4615072" cy="3456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478627"/>
            <a:ext cx="4267200" cy="3346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0"/>
            <a:ext cx="4041998" cy="3261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3"/>
          <a:stretch/>
        </p:blipFill>
        <p:spPr>
          <a:xfrm>
            <a:off x="457777" y="133572"/>
            <a:ext cx="3920259" cy="3128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84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795" y="1500506"/>
            <a:ext cx="4640695" cy="5229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36" y="-87621"/>
            <a:ext cx="9143999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Станом на 01.09.2024 р. 100 % пройдений медогляд </a:t>
            </a:r>
            <a:endParaRPr lang="uk-UA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93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Текст 2"/>
          <p:cNvSpPr txBox="1">
            <a:spLocks/>
          </p:cNvSpPr>
          <p:nvPr/>
        </p:nvSpPr>
        <p:spPr>
          <a:xfrm>
            <a:off x="83127" y="0"/>
            <a:ext cx="9060873" cy="9139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60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Організація харчування</a:t>
            </a:r>
            <a:endParaRPr lang="uk-UA" sz="6000" b="1" dirty="0">
              <a:solidFill>
                <a:srgbClr val="C00000"/>
              </a:solidFill>
              <a:latin typeface="Gabriola" panose="04040605051002020D02" pitchFamily="8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99186" y="3373294"/>
            <a:ext cx="3858493" cy="28938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5"/>
          <a:stretch/>
        </p:blipFill>
        <p:spPr>
          <a:xfrm rot="5400000">
            <a:off x="2643996" y="1896524"/>
            <a:ext cx="3971407" cy="28943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8" b="8373"/>
          <a:stretch/>
        </p:blipFill>
        <p:spPr>
          <a:xfrm rot="5400000">
            <a:off x="5644698" y="3324064"/>
            <a:ext cx="4117146" cy="27336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689" y="668456"/>
            <a:ext cx="1613478" cy="1511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42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" t="20337" r="1212" b="17172"/>
          <a:stretch/>
        </p:blipFill>
        <p:spPr>
          <a:xfrm>
            <a:off x="2667395" y="347697"/>
            <a:ext cx="3105332" cy="15549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6" t="4479" r="38914" b="-102"/>
          <a:stretch/>
        </p:blipFill>
        <p:spPr>
          <a:xfrm rot="5400000">
            <a:off x="6679402" y="-374840"/>
            <a:ext cx="1557923" cy="29397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5" t="5101" r="21179" b="3893"/>
          <a:stretch/>
        </p:blipFill>
        <p:spPr>
          <a:xfrm>
            <a:off x="110461" y="146686"/>
            <a:ext cx="2078182" cy="36545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" t="20236" r="10169" b="14445"/>
          <a:stretch/>
        </p:blipFill>
        <p:spPr>
          <a:xfrm rot="5400000">
            <a:off x="1656073" y="3891622"/>
            <a:ext cx="3624775" cy="23387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" t="23468" r="6532" b="17407"/>
          <a:stretch/>
        </p:blipFill>
        <p:spPr>
          <a:xfrm rot="5400000">
            <a:off x="4128922" y="2620034"/>
            <a:ext cx="3543743" cy="22568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1" t="2828" r="19158" b="4242"/>
          <a:stretch/>
        </p:blipFill>
        <p:spPr>
          <a:xfrm>
            <a:off x="7134947" y="3389745"/>
            <a:ext cx="2009053" cy="346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99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4" y="157018"/>
            <a:ext cx="3468255" cy="2304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814" y="1726259"/>
            <a:ext cx="5587352" cy="4407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9771"/>
            <a:ext cx="1892509" cy="29282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328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36" y="251115"/>
            <a:ext cx="6336433" cy="913943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chemeClr val="bg1"/>
                </a:solidFill>
                <a:latin typeface="Gabriola" panose="04040605051002020D02" pitchFamily="82" charset="0"/>
              </a:rPr>
              <a:t>Організація підвезення</a:t>
            </a:r>
            <a:endParaRPr lang="uk-UA" sz="6000" b="1" dirty="0">
              <a:solidFill>
                <a:schemeClr val="bg1"/>
              </a:solidFill>
              <a:latin typeface="Gabriola" panose="04040605051002020D02" pitchFamily="8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905" y="104165"/>
            <a:ext cx="2389610" cy="1840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1"/>
          <a:stretch/>
        </p:blipFill>
        <p:spPr>
          <a:xfrm>
            <a:off x="73891" y="2330118"/>
            <a:ext cx="2715778" cy="4031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7584" b="12403"/>
          <a:stretch/>
        </p:blipFill>
        <p:spPr>
          <a:xfrm>
            <a:off x="3052618" y="2291321"/>
            <a:ext cx="3038764" cy="40706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433" y="2237269"/>
            <a:ext cx="2762917" cy="41247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362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499</TotalTime>
  <Words>106</Words>
  <Application>Microsoft Office PowerPoint</Application>
  <PresentationFormat>Экран (4:3)</PresentationFormat>
  <Paragraphs>29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Microsoft YaHei UI</vt:lpstr>
      <vt:lpstr>Arial</vt:lpstr>
      <vt:lpstr>Arial Black</vt:lpstr>
      <vt:lpstr>Calibri</vt:lpstr>
      <vt:lpstr>Calibri Light</vt:lpstr>
      <vt:lpstr>Gabriola</vt:lpstr>
      <vt:lpstr>Georgia Pro Cond Light</vt:lpstr>
      <vt:lpstr>Times New Roman</vt:lpstr>
      <vt:lpstr>Тема Office</vt:lpstr>
      <vt:lpstr>Презентация PowerPoint</vt:lpstr>
      <vt:lpstr>Презентация PowerPoint</vt:lpstr>
      <vt:lpstr>          </vt:lpstr>
      <vt:lpstr>Презентация PowerPoint</vt:lpstr>
      <vt:lpstr>Станом на 01.09.2024 р. 100 % пройдений медогляд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Мережа</dc:title>
  <dc:creator>АННА ДАНЧУК</dc:creator>
  <cp:lastModifiedBy>АННА ДАНЧУК</cp:lastModifiedBy>
  <cp:revision>41</cp:revision>
  <dcterms:created xsi:type="dcterms:W3CDTF">2024-09-12T05:41:55Z</dcterms:created>
  <dcterms:modified xsi:type="dcterms:W3CDTF">2024-09-16T10:48:40Z</dcterms:modified>
</cp:coreProperties>
</file>